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5"/>
    <p:sldMasterId id="2147483777" r:id="rId6"/>
    <p:sldMasterId id="2147483875" r:id="rId7"/>
  </p:sldMasterIdLst>
  <p:notesMasterIdLst>
    <p:notesMasterId r:id="rId50"/>
  </p:notesMasterIdLst>
  <p:handoutMasterIdLst>
    <p:handoutMasterId r:id="rId51"/>
  </p:handoutMasterIdLst>
  <p:sldIdLst>
    <p:sldId id="465" r:id="rId8"/>
    <p:sldId id="403" r:id="rId9"/>
    <p:sldId id="404" r:id="rId10"/>
    <p:sldId id="442" r:id="rId11"/>
    <p:sldId id="463" r:id="rId12"/>
    <p:sldId id="443" r:id="rId13"/>
    <p:sldId id="405" r:id="rId14"/>
    <p:sldId id="460" r:id="rId15"/>
    <p:sldId id="410" r:id="rId16"/>
    <p:sldId id="449" r:id="rId17"/>
    <p:sldId id="450" r:id="rId18"/>
    <p:sldId id="451" r:id="rId19"/>
    <p:sldId id="452" r:id="rId20"/>
    <p:sldId id="453" r:id="rId21"/>
    <p:sldId id="454" r:id="rId22"/>
    <p:sldId id="455" r:id="rId23"/>
    <p:sldId id="412" r:id="rId24"/>
    <p:sldId id="414" r:id="rId25"/>
    <p:sldId id="413" r:id="rId26"/>
    <p:sldId id="415" r:id="rId27"/>
    <p:sldId id="464" r:id="rId28"/>
    <p:sldId id="420" r:id="rId29"/>
    <p:sldId id="421" r:id="rId30"/>
    <p:sldId id="461" r:id="rId31"/>
    <p:sldId id="423" r:id="rId32"/>
    <p:sldId id="444" r:id="rId33"/>
    <p:sldId id="440" r:id="rId34"/>
    <p:sldId id="408" r:id="rId35"/>
    <p:sldId id="424" r:id="rId36"/>
    <p:sldId id="425" r:id="rId37"/>
    <p:sldId id="426" r:id="rId38"/>
    <p:sldId id="427" r:id="rId39"/>
    <p:sldId id="428" r:id="rId40"/>
    <p:sldId id="429" r:id="rId41"/>
    <p:sldId id="430" r:id="rId42"/>
    <p:sldId id="431" r:id="rId43"/>
    <p:sldId id="432" r:id="rId44"/>
    <p:sldId id="433" r:id="rId45"/>
    <p:sldId id="434" r:id="rId46"/>
    <p:sldId id="462" r:id="rId47"/>
    <p:sldId id="441" r:id="rId48"/>
    <p:sldId id="459" r:id="rId49"/>
  </p:sldIdLst>
  <p:sldSz cx="12192000" cy="6858000"/>
  <p:notesSz cx="7315200" cy="9601200"/>
  <p:custDataLst>
    <p:tags r:id="rId52"/>
  </p:custDataLst>
  <p:defaultTextStyle>
    <a:defPPr>
      <a:defRPr lang="en-US"/>
    </a:defPPr>
    <a:lvl1pPr algn="l" rtl="0" eaLnBrk="0" fontAlgn="base" hangingPunct="0">
      <a:spcBef>
        <a:spcPct val="0"/>
      </a:spcBef>
      <a:spcAft>
        <a:spcPct val="0"/>
      </a:spcAft>
      <a:defRPr sz="2400" kern="1200">
        <a:solidFill>
          <a:srgbClr val="003399"/>
        </a:solidFill>
        <a:latin typeface="Arial Unicode MS" pitchFamily="34" charset="-128"/>
        <a:ea typeface="+mn-ea"/>
        <a:cs typeface="+mn-cs"/>
      </a:defRPr>
    </a:lvl1pPr>
    <a:lvl2pPr marL="457200" algn="l" rtl="0" eaLnBrk="0" fontAlgn="base" hangingPunct="0">
      <a:spcBef>
        <a:spcPct val="0"/>
      </a:spcBef>
      <a:spcAft>
        <a:spcPct val="0"/>
      </a:spcAft>
      <a:defRPr sz="2400" kern="1200">
        <a:solidFill>
          <a:srgbClr val="003399"/>
        </a:solidFill>
        <a:latin typeface="Arial Unicode MS" pitchFamily="34" charset="-128"/>
        <a:ea typeface="+mn-ea"/>
        <a:cs typeface="+mn-cs"/>
      </a:defRPr>
    </a:lvl2pPr>
    <a:lvl3pPr marL="914400" algn="l" rtl="0" eaLnBrk="0" fontAlgn="base" hangingPunct="0">
      <a:spcBef>
        <a:spcPct val="0"/>
      </a:spcBef>
      <a:spcAft>
        <a:spcPct val="0"/>
      </a:spcAft>
      <a:defRPr sz="2400" kern="1200">
        <a:solidFill>
          <a:srgbClr val="003399"/>
        </a:solidFill>
        <a:latin typeface="Arial Unicode MS" pitchFamily="34" charset="-128"/>
        <a:ea typeface="+mn-ea"/>
        <a:cs typeface="+mn-cs"/>
      </a:defRPr>
    </a:lvl3pPr>
    <a:lvl4pPr marL="1371600" algn="l" rtl="0" eaLnBrk="0" fontAlgn="base" hangingPunct="0">
      <a:spcBef>
        <a:spcPct val="0"/>
      </a:spcBef>
      <a:spcAft>
        <a:spcPct val="0"/>
      </a:spcAft>
      <a:defRPr sz="2400" kern="1200">
        <a:solidFill>
          <a:srgbClr val="003399"/>
        </a:solidFill>
        <a:latin typeface="Arial Unicode MS" pitchFamily="34" charset="-128"/>
        <a:ea typeface="+mn-ea"/>
        <a:cs typeface="+mn-cs"/>
      </a:defRPr>
    </a:lvl4pPr>
    <a:lvl5pPr marL="1828800" algn="l" rtl="0" eaLnBrk="0" fontAlgn="base" hangingPunct="0">
      <a:spcBef>
        <a:spcPct val="0"/>
      </a:spcBef>
      <a:spcAft>
        <a:spcPct val="0"/>
      </a:spcAft>
      <a:defRPr sz="2400" kern="1200">
        <a:solidFill>
          <a:srgbClr val="003399"/>
        </a:solidFill>
        <a:latin typeface="Arial Unicode MS" pitchFamily="34" charset="-128"/>
        <a:ea typeface="+mn-ea"/>
        <a:cs typeface="+mn-cs"/>
      </a:defRPr>
    </a:lvl5pPr>
    <a:lvl6pPr marL="2286000" algn="l" defTabSz="914400" rtl="0" eaLnBrk="1" latinLnBrk="0" hangingPunct="1">
      <a:defRPr sz="2400" kern="1200">
        <a:solidFill>
          <a:srgbClr val="003399"/>
        </a:solidFill>
        <a:latin typeface="Arial Unicode MS" pitchFamily="34" charset="-128"/>
        <a:ea typeface="+mn-ea"/>
        <a:cs typeface="+mn-cs"/>
      </a:defRPr>
    </a:lvl6pPr>
    <a:lvl7pPr marL="2743200" algn="l" defTabSz="914400" rtl="0" eaLnBrk="1" latinLnBrk="0" hangingPunct="1">
      <a:defRPr sz="2400" kern="1200">
        <a:solidFill>
          <a:srgbClr val="003399"/>
        </a:solidFill>
        <a:latin typeface="Arial Unicode MS" pitchFamily="34" charset="-128"/>
        <a:ea typeface="+mn-ea"/>
        <a:cs typeface="+mn-cs"/>
      </a:defRPr>
    </a:lvl7pPr>
    <a:lvl8pPr marL="3200400" algn="l" defTabSz="914400" rtl="0" eaLnBrk="1" latinLnBrk="0" hangingPunct="1">
      <a:defRPr sz="2400" kern="1200">
        <a:solidFill>
          <a:srgbClr val="003399"/>
        </a:solidFill>
        <a:latin typeface="Arial Unicode MS" pitchFamily="34" charset="-128"/>
        <a:ea typeface="+mn-ea"/>
        <a:cs typeface="+mn-cs"/>
      </a:defRPr>
    </a:lvl8pPr>
    <a:lvl9pPr marL="3657600" algn="l" defTabSz="914400" rtl="0" eaLnBrk="1" latinLnBrk="0" hangingPunct="1">
      <a:defRPr sz="2400" kern="1200">
        <a:solidFill>
          <a:srgbClr val="003399"/>
        </a:solidFill>
        <a:latin typeface="Arial Unicode MS" pitchFamily="34" charset="-128"/>
        <a:ea typeface="+mn-ea"/>
        <a:cs typeface="+mn-cs"/>
      </a:defRPr>
    </a:lvl9pPr>
  </p:defaultTextStyle>
  <p:extLst>
    <p:ext uri="{EFAFB233-063F-42B5-8137-9DF3F51BA10A}">
      <p15:sldGuideLst xmlns:p15="http://schemas.microsoft.com/office/powerpoint/2012/main">
        <p15:guide id="1" orient="horz" pos="2112"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A"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1D1175"/>
    <a:srgbClr val="000066"/>
    <a:srgbClr val="003399"/>
    <a:srgbClr val="004182"/>
    <a:srgbClr val="FFFFFF"/>
    <a:srgbClr val="003366"/>
    <a:srgbClr val="00009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14" autoAdjust="0"/>
    <p:restoredTop sz="64859" autoAdjust="0"/>
  </p:normalViewPr>
  <p:slideViewPr>
    <p:cSldViewPr>
      <p:cViewPr varScale="1">
        <p:scale>
          <a:sx n="73" d="100"/>
          <a:sy n="73" d="100"/>
        </p:scale>
        <p:origin x="1980" y="66"/>
      </p:cViewPr>
      <p:guideLst>
        <p:guide orient="horz" pos="2112"/>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4200" y="-111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notesMaster" Target="notesMasters/notesMaster1.xml"/><Relationship Id="rId55" Type="http://schemas.openxmlformats.org/officeDocument/2006/relationships/viewProps" Target="viewProps.xml"/><Relationship Id="rId7" Type="http://schemas.openxmlformats.org/officeDocument/2006/relationships/slideMaster" Target="slideMasters/slideMaster3.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commentAuthors" Target="commentAuthors.xml"/><Relationship Id="rId5" Type="http://schemas.openxmlformats.org/officeDocument/2006/relationships/slideMaster" Target="slideMasters/slideMaster1.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theme" Target="theme/theme1.xml"/><Relationship Id="rId8" Type="http://schemas.openxmlformats.org/officeDocument/2006/relationships/slide" Target="slides/slide1.xml"/><Relationship Id="rId51"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20" Type="http://schemas.openxmlformats.org/officeDocument/2006/relationships/slide" Target="slides/slide13.xml"/><Relationship Id="rId41" Type="http://schemas.openxmlformats.org/officeDocument/2006/relationships/slide" Target="slides/slide34.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tableStyles" Target="tableStyles.xml"/><Relationship Id="rId10" Type="http://schemas.openxmlformats.org/officeDocument/2006/relationships/slide" Target="slides/slide3.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CD3119-EC7D-470F-85D5-8193E3CB6CDE}" type="doc">
      <dgm:prSet loTypeId="urn:microsoft.com/office/officeart/2005/8/layout/hChevron3" loCatId="process" qsTypeId="urn:microsoft.com/office/officeart/2005/8/quickstyle/3d1" qsCatId="3D" csTypeId="urn:microsoft.com/office/officeart/2005/8/colors/accent0_3" csCatId="mainScheme" phldr="1"/>
      <dgm:spPr/>
    </dgm:pt>
    <dgm:pt modelId="{87C0AD6F-8A79-4D7E-96D2-572ABDAFC0F0}">
      <dgm:prSet phldrT="[Text]" custT="1"/>
      <dgm:spPr/>
      <dgm:t>
        <a:bodyPr/>
        <a:lstStyle/>
        <a:p>
          <a:endParaRPr lang="en-US" sz="2800" dirty="0"/>
        </a:p>
        <a:p>
          <a:endParaRPr lang="en-US" sz="800" dirty="0"/>
        </a:p>
        <a:p>
          <a:endParaRPr lang="en-US" sz="1400" dirty="0"/>
        </a:p>
      </dgm:t>
    </dgm:pt>
    <dgm:pt modelId="{DEA51069-832C-44FC-9277-CA8F17A6B486}" type="parTrans" cxnId="{C76032A1-1EF2-4709-88DC-208589272069}">
      <dgm:prSet/>
      <dgm:spPr/>
      <dgm:t>
        <a:bodyPr/>
        <a:lstStyle/>
        <a:p>
          <a:endParaRPr lang="en-US"/>
        </a:p>
      </dgm:t>
    </dgm:pt>
    <dgm:pt modelId="{8BC41A87-5EB4-4735-A92F-ED6B29D0AD6A}" type="sibTrans" cxnId="{C76032A1-1EF2-4709-88DC-208589272069}">
      <dgm:prSet/>
      <dgm:spPr/>
      <dgm:t>
        <a:bodyPr/>
        <a:lstStyle/>
        <a:p>
          <a:endParaRPr lang="en-US"/>
        </a:p>
      </dgm:t>
    </dgm:pt>
    <dgm:pt modelId="{4967E4E0-D37B-4FB0-8A42-E098C94AE631}">
      <dgm:prSet phldrT="[Text]"/>
      <dgm:spPr/>
      <dgm:t>
        <a:bodyPr/>
        <a:lstStyle/>
        <a:p>
          <a:r>
            <a:rPr lang="en-US" dirty="0"/>
            <a:t> </a:t>
          </a:r>
        </a:p>
      </dgm:t>
    </dgm:pt>
    <dgm:pt modelId="{8D416CF9-FDF9-4DA1-911F-9BF9803B6E02}" type="parTrans" cxnId="{26D919B1-F155-424F-A32F-73AF632EDB9C}">
      <dgm:prSet/>
      <dgm:spPr/>
      <dgm:t>
        <a:bodyPr/>
        <a:lstStyle/>
        <a:p>
          <a:endParaRPr lang="en-US"/>
        </a:p>
      </dgm:t>
    </dgm:pt>
    <dgm:pt modelId="{42E6A45D-DBAC-43C5-80DA-DE1CDA6DAB20}" type="sibTrans" cxnId="{26D919B1-F155-424F-A32F-73AF632EDB9C}">
      <dgm:prSet/>
      <dgm:spPr/>
      <dgm:t>
        <a:bodyPr/>
        <a:lstStyle/>
        <a:p>
          <a:endParaRPr lang="en-US"/>
        </a:p>
      </dgm:t>
    </dgm:pt>
    <dgm:pt modelId="{9E943163-0317-46BB-924D-EC20C22970BB}">
      <dgm:prSet phldrT="[Text]" custT="1"/>
      <dgm:spPr/>
      <dgm:t>
        <a:bodyPr/>
        <a:lstStyle/>
        <a:p>
          <a:endParaRPr lang="en-US" sz="800" dirty="0">
            <a:solidFill>
              <a:schemeClr val="bg1"/>
            </a:solidFill>
          </a:endParaRPr>
        </a:p>
      </dgm:t>
    </dgm:pt>
    <dgm:pt modelId="{36A6EA77-41DA-4E31-9057-E1AAA6740AB4}" type="sibTrans" cxnId="{B9CDB590-2941-4F7D-B432-1C4FE87137C8}">
      <dgm:prSet/>
      <dgm:spPr/>
      <dgm:t>
        <a:bodyPr/>
        <a:lstStyle/>
        <a:p>
          <a:endParaRPr lang="en-US"/>
        </a:p>
      </dgm:t>
    </dgm:pt>
    <dgm:pt modelId="{660C35BC-A0E1-4B53-B385-5BFE5D83C924}" type="parTrans" cxnId="{B9CDB590-2941-4F7D-B432-1C4FE87137C8}">
      <dgm:prSet/>
      <dgm:spPr/>
      <dgm:t>
        <a:bodyPr/>
        <a:lstStyle/>
        <a:p>
          <a:endParaRPr lang="en-US"/>
        </a:p>
      </dgm:t>
    </dgm:pt>
    <dgm:pt modelId="{9ACA8BC5-C1C8-447B-8955-2312563C113D}" type="pres">
      <dgm:prSet presAssocID="{FCCD3119-EC7D-470F-85D5-8193E3CB6CDE}" presName="Name0" presStyleCnt="0">
        <dgm:presLayoutVars>
          <dgm:dir/>
          <dgm:resizeHandles val="exact"/>
        </dgm:presLayoutVars>
      </dgm:prSet>
      <dgm:spPr/>
    </dgm:pt>
    <dgm:pt modelId="{EC956283-334A-4822-922D-21BD2C6C3A3F}" type="pres">
      <dgm:prSet presAssocID="{9E943163-0317-46BB-924D-EC20C22970BB}" presName="parTxOnly" presStyleLbl="node1" presStyleIdx="0" presStyleCnt="3" custScaleX="92020" custScaleY="134139">
        <dgm:presLayoutVars>
          <dgm:bulletEnabled val="1"/>
        </dgm:presLayoutVars>
      </dgm:prSet>
      <dgm:spPr/>
    </dgm:pt>
    <dgm:pt modelId="{50EA1311-3648-4C18-865D-012913AD9370}" type="pres">
      <dgm:prSet presAssocID="{36A6EA77-41DA-4E31-9057-E1AAA6740AB4}" presName="parSpace" presStyleCnt="0"/>
      <dgm:spPr/>
    </dgm:pt>
    <dgm:pt modelId="{2F7CC418-4D48-455F-BCEA-3D9706BBA629}" type="pres">
      <dgm:prSet presAssocID="{87C0AD6F-8A79-4D7E-96D2-572ABDAFC0F0}" presName="parTxOnly" presStyleLbl="node1" presStyleIdx="1" presStyleCnt="3" custScaleY="134139">
        <dgm:presLayoutVars>
          <dgm:bulletEnabled val="1"/>
        </dgm:presLayoutVars>
      </dgm:prSet>
      <dgm:spPr/>
    </dgm:pt>
    <dgm:pt modelId="{60A3B905-9D86-417C-A6BE-C4C6A72A8F8F}" type="pres">
      <dgm:prSet presAssocID="{8BC41A87-5EB4-4735-A92F-ED6B29D0AD6A}" presName="parSpace" presStyleCnt="0"/>
      <dgm:spPr/>
    </dgm:pt>
    <dgm:pt modelId="{A63524D5-840A-48FE-8DED-CA751C1556B5}" type="pres">
      <dgm:prSet presAssocID="{4967E4E0-D37B-4FB0-8A42-E098C94AE631}" presName="parTxOnly" presStyleLbl="node1" presStyleIdx="2" presStyleCnt="3" custScaleY="134139">
        <dgm:presLayoutVars>
          <dgm:bulletEnabled val="1"/>
        </dgm:presLayoutVars>
      </dgm:prSet>
      <dgm:spPr/>
    </dgm:pt>
  </dgm:ptLst>
  <dgm:cxnLst>
    <dgm:cxn modelId="{84CB9743-2C73-4654-88F1-A210E95A723A}" type="presOf" srcId="{9E943163-0317-46BB-924D-EC20C22970BB}" destId="{EC956283-334A-4822-922D-21BD2C6C3A3F}" srcOrd="0" destOrd="0" presId="urn:microsoft.com/office/officeart/2005/8/layout/hChevron3"/>
    <dgm:cxn modelId="{3B303A45-A6BE-457A-8158-DFB4012B4248}" type="presOf" srcId="{FCCD3119-EC7D-470F-85D5-8193E3CB6CDE}" destId="{9ACA8BC5-C1C8-447B-8955-2312563C113D}" srcOrd="0" destOrd="0" presId="urn:microsoft.com/office/officeart/2005/8/layout/hChevron3"/>
    <dgm:cxn modelId="{B058E24F-B6D0-44C9-909A-D6FCE88513C7}" type="presOf" srcId="{4967E4E0-D37B-4FB0-8A42-E098C94AE631}" destId="{A63524D5-840A-48FE-8DED-CA751C1556B5}" srcOrd="0" destOrd="0" presId="urn:microsoft.com/office/officeart/2005/8/layout/hChevron3"/>
    <dgm:cxn modelId="{B9CDB590-2941-4F7D-B432-1C4FE87137C8}" srcId="{FCCD3119-EC7D-470F-85D5-8193E3CB6CDE}" destId="{9E943163-0317-46BB-924D-EC20C22970BB}" srcOrd="0" destOrd="0" parTransId="{660C35BC-A0E1-4B53-B385-5BFE5D83C924}" sibTransId="{36A6EA77-41DA-4E31-9057-E1AAA6740AB4}"/>
    <dgm:cxn modelId="{C76032A1-1EF2-4709-88DC-208589272069}" srcId="{FCCD3119-EC7D-470F-85D5-8193E3CB6CDE}" destId="{87C0AD6F-8A79-4D7E-96D2-572ABDAFC0F0}" srcOrd="1" destOrd="0" parTransId="{DEA51069-832C-44FC-9277-CA8F17A6B486}" sibTransId="{8BC41A87-5EB4-4735-A92F-ED6B29D0AD6A}"/>
    <dgm:cxn modelId="{26D919B1-F155-424F-A32F-73AF632EDB9C}" srcId="{FCCD3119-EC7D-470F-85D5-8193E3CB6CDE}" destId="{4967E4E0-D37B-4FB0-8A42-E098C94AE631}" srcOrd="2" destOrd="0" parTransId="{8D416CF9-FDF9-4DA1-911F-9BF9803B6E02}" sibTransId="{42E6A45D-DBAC-43C5-80DA-DE1CDA6DAB20}"/>
    <dgm:cxn modelId="{533701F8-AAAD-461B-A326-98DAE480BEA5}" type="presOf" srcId="{87C0AD6F-8A79-4D7E-96D2-572ABDAFC0F0}" destId="{2F7CC418-4D48-455F-BCEA-3D9706BBA629}" srcOrd="0" destOrd="0" presId="urn:microsoft.com/office/officeart/2005/8/layout/hChevron3"/>
    <dgm:cxn modelId="{60BF59C9-5C84-43A4-89BA-5A92E62B0630}" type="presParOf" srcId="{9ACA8BC5-C1C8-447B-8955-2312563C113D}" destId="{EC956283-334A-4822-922D-21BD2C6C3A3F}" srcOrd="0" destOrd="0" presId="urn:microsoft.com/office/officeart/2005/8/layout/hChevron3"/>
    <dgm:cxn modelId="{9DAD80E5-330E-4BA6-870B-5FF0CC6969ED}" type="presParOf" srcId="{9ACA8BC5-C1C8-447B-8955-2312563C113D}" destId="{50EA1311-3648-4C18-865D-012913AD9370}" srcOrd="1" destOrd="0" presId="urn:microsoft.com/office/officeart/2005/8/layout/hChevron3"/>
    <dgm:cxn modelId="{EE382F76-EDAA-4054-90AA-9D90F97A1F4F}" type="presParOf" srcId="{9ACA8BC5-C1C8-447B-8955-2312563C113D}" destId="{2F7CC418-4D48-455F-BCEA-3D9706BBA629}" srcOrd="2" destOrd="0" presId="urn:microsoft.com/office/officeart/2005/8/layout/hChevron3"/>
    <dgm:cxn modelId="{BDEE77A7-C546-4548-9341-290834518629}" type="presParOf" srcId="{9ACA8BC5-C1C8-447B-8955-2312563C113D}" destId="{60A3B905-9D86-417C-A6BE-C4C6A72A8F8F}" srcOrd="3" destOrd="0" presId="urn:microsoft.com/office/officeart/2005/8/layout/hChevron3"/>
    <dgm:cxn modelId="{E0997F10-A1B0-4065-849D-6B20392A789D}" type="presParOf" srcId="{9ACA8BC5-C1C8-447B-8955-2312563C113D}" destId="{A63524D5-840A-48FE-8DED-CA751C1556B5}" srcOrd="4"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09DA00-180A-491A-98D4-49E7FD7D7B3C}" type="doc">
      <dgm:prSet loTypeId="urn:microsoft.com/office/officeart/2005/8/layout/process4" loCatId="process" qsTypeId="urn:microsoft.com/office/officeart/2005/8/quickstyle/3d1" qsCatId="3D" csTypeId="urn:microsoft.com/office/officeart/2005/8/colors/accent0_3" csCatId="mainScheme" phldr="1"/>
      <dgm:spPr/>
      <dgm:t>
        <a:bodyPr/>
        <a:lstStyle/>
        <a:p>
          <a:endParaRPr lang="en-US"/>
        </a:p>
      </dgm:t>
    </dgm:pt>
    <dgm:pt modelId="{AF556B9E-9934-43C6-82CC-1D385AFE142B}">
      <dgm:prSet phldrT="[Text]"/>
      <dgm:spPr/>
      <dgm:t>
        <a:bodyPr/>
        <a:lstStyle/>
        <a:p>
          <a:pPr algn="l"/>
          <a:r>
            <a:rPr lang="en-US" dirty="0"/>
            <a:t>1. Expense necessary and incident to the purpose?</a:t>
          </a:r>
        </a:p>
      </dgm:t>
    </dgm:pt>
    <dgm:pt modelId="{099F29D0-062C-4F94-A615-E71FD33CE1B4}" type="parTrans" cxnId="{7FD9DD26-0A6D-40D4-B767-4B72EAB4EEA3}">
      <dgm:prSet/>
      <dgm:spPr/>
      <dgm:t>
        <a:bodyPr/>
        <a:lstStyle/>
        <a:p>
          <a:endParaRPr lang="en-US"/>
        </a:p>
      </dgm:t>
    </dgm:pt>
    <dgm:pt modelId="{D449E68A-7E00-4537-8568-72890CD36080}" type="sibTrans" cxnId="{7FD9DD26-0A6D-40D4-B767-4B72EAB4EEA3}">
      <dgm:prSet/>
      <dgm:spPr/>
      <dgm:t>
        <a:bodyPr/>
        <a:lstStyle/>
        <a:p>
          <a:endParaRPr lang="en-US"/>
        </a:p>
      </dgm:t>
    </dgm:pt>
    <dgm:pt modelId="{5B94FC38-A72A-493C-937B-65D12CC1335C}">
      <dgm:prSet phldrT="[Text]"/>
      <dgm:spPr/>
      <dgm:t>
        <a:bodyPr/>
        <a:lstStyle/>
        <a:p>
          <a:pPr algn="l"/>
          <a:r>
            <a:rPr lang="en-US" dirty="0"/>
            <a:t>2. Not Prohibited by Law</a:t>
          </a:r>
        </a:p>
      </dgm:t>
    </dgm:pt>
    <dgm:pt modelId="{64473346-1FFB-4E28-9AB5-B0AD5355027C}" type="parTrans" cxnId="{57431C0C-D0FE-48FF-B40C-21301E6F9451}">
      <dgm:prSet/>
      <dgm:spPr/>
      <dgm:t>
        <a:bodyPr/>
        <a:lstStyle/>
        <a:p>
          <a:endParaRPr lang="en-US"/>
        </a:p>
      </dgm:t>
    </dgm:pt>
    <dgm:pt modelId="{7F67BA34-3934-4289-839E-A17DA8ED00F1}" type="sibTrans" cxnId="{57431C0C-D0FE-48FF-B40C-21301E6F9451}">
      <dgm:prSet/>
      <dgm:spPr/>
      <dgm:t>
        <a:bodyPr/>
        <a:lstStyle/>
        <a:p>
          <a:endParaRPr lang="en-US"/>
        </a:p>
      </dgm:t>
    </dgm:pt>
    <dgm:pt modelId="{B5A1DC3B-5B36-4568-BC57-4767FC6DF4EF}">
      <dgm:prSet phldrT="[Text]"/>
      <dgm:spPr/>
      <dgm:t>
        <a:bodyPr/>
        <a:lstStyle/>
        <a:p>
          <a:pPr algn="l"/>
          <a:r>
            <a:rPr lang="en-US" dirty="0"/>
            <a:t>3. Not Provided for Otherwise</a:t>
          </a:r>
        </a:p>
      </dgm:t>
    </dgm:pt>
    <dgm:pt modelId="{0C4C6D22-ECA7-4D7C-82DA-2675E4666BD7}" type="parTrans" cxnId="{EBCF1410-9035-40C9-ABAA-3586E8E05DF1}">
      <dgm:prSet/>
      <dgm:spPr/>
      <dgm:t>
        <a:bodyPr/>
        <a:lstStyle/>
        <a:p>
          <a:endParaRPr lang="en-US"/>
        </a:p>
      </dgm:t>
    </dgm:pt>
    <dgm:pt modelId="{FC2DC0EC-24EC-4685-81F2-7232AEBDCA6E}" type="sibTrans" cxnId="{EBCF1410-9035-40C9-ABAA-3586E8E05DF1}">
      <dgm:prSet/>
      <dgm:spPr/>
      <dgm:t>
        <a:bodyPr/>
        <a:lstStyle/>
        <a:p>
          <a:endParaRPr lang="en-US"/>
        </a:p>
      </dgm:t>
    </dgm:pt>
    <dgm:pt modelId="{D8A0CAA1-7AAB-4B91-AD6F-CD44443A322A}">
      <dgm:prSet phldrT="[Text]" custT="1"/>
      <dgm:spPr/>
      <dgm:t>
        <a:bodyPr/>
        <a:lstStyle/>
        <a:p>
          <a:pPr marL="457200" algn="l"/>
          <a:r>
            <a:rPr lang="en-US" sz="2000" dirty="0"/>
            <a:t>A.  Is it logically related to the appropriations purpose? </a:t>
          </a:r>
        </a:p>
        <a:p>
          <a:pPr marL="457200" algn="l"/>
          <a:r>
            <a:rPr lang="en-US" sz="2000" dirty="0"/>
            <a:t>B.  Will it make a direct contribution to an authorized function?</a:t>
          </a:r>
        </a:p>
      </dgm:t>
    </dgm:pt>
    <dgm:pt modelId="{C81EC5E5-A341-457B-81FC-7B959BE9841D}" type="sibTrans" cxnId="{CD4061E0-97F0-49CD-A3BF-A4BE295965B6}">
      <dgm:prSet/>
      <dgm:spPr/>
      <dgm:t>
        <a:bodyPr/>
        <a:lstStyle/>
        <a:p>
          <a:endParaRPr lang="en-US"/>
        </a:p>
      </dgm:t>
    </dgm:pt>
    <dgm:pt modelId="{7510EEE3-6207-478F-A8CE-D9F8F793F423}" type="parTrans" cxnId="{CD4061E0-97F0-49CD-A3BF-A4BE295965B6}">
      <dgm:prSet/>
      <dgm:spPr/>
      <dgm:t>
        <a:bodyPr/>
        <a:lstStyle/>
        <a:p>
          <a:endParaRPr lang="en-US"/>
        </a:p>
      </dgm:t>
    </dgm:pt>
    <dgm:pt modelId="{86C7C066-C21C-4D88-A647-22809AED11B9}" type="pres">
      <dgm:prSet presAssocID="{D109DA00-180A-491A-98D4-49E7FD7D7B3C}" presName="Name0" presStyleCnt="0">
        <dgm:presLayoutVars>
          <dgm:dir/>
          <dgm:animLvl val="lvl"/>
          <dgm:resizeHandles val="exact"/>
        </dgm:presLayoutVars>
      </dgm:prSet>
      <dgm:spPr/>
    </dgm:pt>
    <dgm:pt modelId="{B1209FE8-B3CD-4911-99FD-6645C8E590A7}" type="pres">
      <dgm:prSet presAssocID="{B5A1DC3B-5B36-4568-BC57-4767FC6DF4EF}" presName="boxAndChildren" presStyleCnt="0"/>
      <dgm:spPr/>
    </dgm:pt>
    <dgm:pt modelId="{05D1E222-4CE8-48B2-9584-B8762D7CB3F6}" type="pres">
      <dgm:prSet presAssocID="{B5A1DC3B-5B36-4568-BC57-4767FC6DF4EF}" presName="parentTextBox" presStyleLbl="node1" presStyleIdx="0" presStyleCnt="3" custScaleY="51489"/>
      <dgm:spPr/>
    </dgm:pt>
    <dgm:pt modelId="{CB45B128-5EC7-488F-85A4-1951DDF2EF53}" type="pres">
      <dgm:prSet presAssocID="{7F67BA34-3934-4289-839E-A17DA8ED00F1}" presName="sp" presStyleCnt="0"/>
      <dgm:spPr/>
    </dgm:pt>
    <dgm:pt modelId="{0F84990A-BDE1-4873-B8BC-2CD69F77EF2D}" type="pres">
      <dgm:prSet presAssocID="{5B94FC38-A72A-493C-937B-65D12CC1335C}" presName="arrowAndChildren" presStyleCnt="0"/>
      <dgm:spPr/>
    </dgm:pt>
    <dgm:pt modelId="{23DBD775-08DA-478F-A06A-BA0D95154388}" type="pres">
      <dgm:prSet presAssocID="{5B94FC38-A72A-493C-937B-65D12CC1335C}" presName="parentTextArrow" presStyleLbl="node1" presStyleIdx="1" presStyleCnt="3" custScaleY="64545"/>
      <dgm:spPr/>
    </dgm:pt>
    <dgm:pt modelId="{9839EDA8-B279-48D3-813F-7A656D48DBBC}" type="pres">
      <dgm:prSet presAssocID="{D449E68A-7E00-4537-8568-72890CD36080}" presName="sp" presStyleCnt="0"/>
      <dgm:spPr/>
    </dgm:pt>
    <dgm:pt modelId="{29E27AA0-2059-4466-8D33-0C10218C9F58}" type="pres">
      <dgm:prSet presAssocID="{AF556B9E-9934-43C6-82CC-1D385AFE142B}" presName="arrowAndChildren" presStyleCnt="0"/>
      <dgm:spPr/>
    </dgm:pt>
    <dgm:pt modelId="{8804EAD8-9864-4F8E-9847-C78D4A52D792}" type="pres">
      <dgm:prSet presAssocID="{AF556B9E-9934-43C6-82CC-1D385AFE142B}" presName="parentTextArrow" presStyleLbl="node1" presStyleIdx="1" presStyleCnt="3"/>
      <dgm:spPr/>
    </dgm:pt>
    <dgm:pt modelId="{585AD8F1-DDD4-4556-A9FA-BB0217E06DF6}" type="pres">
      <dgm:prSet presAssocID="{AF556B9E-9934-43C6-82CC-1D385AFE142B}" presName="arrow" presStyleLbl="node1" presStyleIdx="2" presStyleCnt="3" custAng="0" custLinFactNeighborX="42991" custLinFactNeighborY="-35713"/>
      <dgm:spPr/>
    </dgm:pt>
    <dgm:pt modelId="{04836E98-5676-4F8B-BA15-00C30C429298}" type="pres">
      <dgm:prSet presAssocID="{AF556B9E-9934-43C6-82CC-1D385AFE142B}" presName="descendantArrow" presStyleCnt="0"/>
      <dgm:spPr/>
    </dgm:pt>
    <dgm:pt modelId="{07821FE4-227F-4753-ADFB-3BA3FFE186B1}" type="pres">
      <dgm:prSet presAssocID="{D8A0CAA1-7AAB-4B91-AD6F-CD44443A322A}" presName="childTextArrow" presStyleLbl="fgAccFollowNode1" presStyleIdx="0" presStyleCnt="1" custScaleY="87355" custLinFactNeighborY="8730">
        <dgm:presLayoutVars>
          <dgm:bulletEnabled val="1"/>
        </dgm:presLayoutVars>
      </dgm:prSet>
      <dgm:spPr/>
    </dgm:pt>
  </dgm:ptLst>
  <dgm:cxnLst>
    <dgm:cxn modelId="{57431C0C-D0FE-48FF-B40C-21301E6F9451}" srcId="{D109DA00-180A-491A-98D4-49E7FD7D7B3C}" destId="{5B94FC38-A72A-493C-937B-65D12CC1335C}" srcOrd="1" destOrd="0" parTransId="{64473346-1FFB-4E28-9AB5-B0AD5355027C}" sibTransId="{7F67BA34-3934-4289-839E-A17DA8ED00F1}"/>
    <dgm:cxn modelId="{D557F70D-CEBC-4388-ADEC-36FA22102913}" type="presOf" srcId="{D109DA00-180A-491A-98D4-49E7FD7D7B3C}" destId="{86C7C066-C21C-4D88-A647-22809AED11B9}" srcOrd="0" destOrd="0" presId="urn:microsoft.com/office/officeart/2005/8/layout/process4"/>
    <dgm:cxn modelId="{EBCF1410-9035-40C9-ABAA-3586E8E05DF1}" srcId="{D109DA00-180A-491A-98D4-49E7FD7D7B3C}" destId="{B5A1DC3B-5B36-4568-BC57-4767FC6DF4EF}" srcOrd="2" destOrd="0" parTransId="{0C4C6D22-ECA7-4D7C-82DA-2675E4666BD7}" sibTransId="{FC2DC0EC-24EC-4685-81F2-7232AEBDCA6E}"/>
    <dgm:cxn modelId="{A4A30C1D-80D0-41E9-B91E-787BDAEEE769}" type="presOf" srcId="{B5A1DC3B-5B36-4568-BC57-4767FC6DF4EF}" destId="{05D1E222-4CE8-48B2-9584-B8762D7CB3F6}" srcOrd="0" destOrd="0" presId="urn:microsoft.com/office/officeart/2005/8/layout/process4"/>
    <dgm:cxn modelId="{7FD9DD26-0A6D-40D4-B767-4B72EAB4EEA3}" srcId="{D109DA00-180A-491A-98D4-49E7FD7D7B3C}" destId="{AF556B9E-9934-43C6-82CC-1D385AFE142B}" srcOrd="0" destOrd="0" parTransId="{099F29D0-062C-4F94-A615-E71FD33CE1B4}" sibTransId="{D449E68A-7E00-4537-8568-72890CD36080}"/>
    <dgm:cxn modelId="{A0A78D2C-0766-463F-AD4D-FC86D9625AEC}" type="presOf" srcId="{AF556B9E-9934-43C6-82CC-1D385AFE142B}" destId="{585AD8F1-DDD4-4556-A9FA-BB0217E06DF6}" srcOrd="1" destOrd="0" presId="urn:microsoft.com/office/officeart/2005/8/layout/process4"/>
    <dgm:cxn modelId="{CF349466-A356-4C03-B42E-E604E0206059}" type="presOf" srcId="{D8A0CAA1-7AAB-4B91-AD6F-CD44443A322A}" destId="{07821FE4-227F-4753-ADFB-3BA3FFE186B1}" srcOrd="0" destOrd="0" presId="urn:microsoft.com/office/officeart/2005/8/layout/process4"/>
    <dgm:cxn modelId="{7C5F5F93-1F7C-4B5B-B404-6B4F1B57F5C4}" type="presOf" srcId="{5B94FC38-A72A-493C-937B-65D12CC1335C}" destId="{23DBD775-08DA-478F-A06A-BA0D95154388}" srcOrd="0" destOrd="0" presId="urn:microsoft.com/office/officeart/2005/8/layout/process4"/>
    <dgm:cxn modelId="{39922ABA-01C8-4723-9565-284FF70AA3E9}" type="presOf" srcId="{AF556B9E-9934-43C6-82CC-1D385AFE142B}" destId="{8804EAD8-9864-4F8E-9847-C78D4A52D792}" srcOrd="0" destOrd="0" presId="urn:microsoft.com/office/officeart/2005/8/layout/process4"/>
    <dgm:cxn modelId="{CD4061E0-97F0-49CD-A3BF-A4BE295965B6}" srcId="{AF556B9E-9934-43C6-82CC-1D385AFE142B}" destId="{D8A0CAA1-7AAB-4B91-AD6F-CD44443A322A}" srcOrd="0" destOrd="0" parTransId="{7510EEE3-6207-478F-A8CE-D9F8F793F423}" sibTransId="{C81EC5E5-A341-457B-81FC-7B959BE9841D}"/>
    <dgm:cxn modelId="{AE4CCCEB-79C2-47AA-8E4A-E55A0D222BDE}" type="presParOf" srcId="{86C7C066-C21C-4D88-A647-22809AED11B9}" destId="{B1209FE8-B3CD-4911-99FD-6645C8E590A7}" srcOrd="0" destOrd="0" presId="urn:microsoft.com/office/officeart/2005/8/layout/process4"/>
    <dgm:cxn modelId="{98D89A80-2703-4917-8079-A3C38636BAFF}" type="presParOf" srcId="{B1209FE8-B3CD-4911-99FD-6645C8E590A7}" destId="{05D1E222-4CE8-48B2-9584-B8762D7CB3F6}" srcOrd="0" destOrd="0" presId="urn:microsoft.com/office/officeart/2005/8/layout/process4"/>
    <dgm:cxn modelId="{658F9E63-144D-4006-8056-2187BDC1B3CE}" type="presParOf" srcId="{86C7C066-C21C-4D88-A647-22809AED11B9}" destId="{CB45B128-5EC7-488F-85A4-1951DDF2EF53}" srcOrd="1" destOrd="0" presId="urn:microsoft.com/office/officeart/2005/8/layout/process4"/>
    <dgm:cxn modelId="{A5BB8426-175C-4784-A321-FB0D4475943D}" type="presParOf" srcId="{86C7C066-C21C-4D88-A647-22809AED11B9}" destId="{0F84990A-BDE1-4873-B8BC-2CD69F77EF2D}" srcOrd="2" destOrd="0" presId="urn:microsoft.com/office/officeart/2005/8/layout/process4"/>
    <dgm:cxn modelId="{849D5BD0-222F-4B0D-AA28-ACFA990FBECD}" type="presParOf" srcId="{0F84990A-BDE1-4873-B8BC-2CD69F77EF2D}" destId="{23DBD775-08DA-478F-A06A-BA0D95154388}" srcOrd="0" destOrd="0" presId="urn:microsoft.com/office/officeart/2005/8/layout/process4"/>
    <dgm:cxn modelId="{439EAEDE-7D07-4176-90E0-EE14569DCB95}" type="presParOf" srcId="{86C7C066-C21C-4D88-A647-22809AED11B9}" destId="{9839EDA8-B279-48D3-813F-7A656D48DBBC}" srcOrd="3" destOrd="0" presId="urn:microsoft.com/office/officeart/2005/8/layout/process4"/>
    <dgm:cxn modelId="{DF34AA64-291D-44D6-A62B-77EAC8A48F66}" type="presParOf" srcId="{86C7C066-C21C-4D88-A647-22809AED11B9}" destId="{29E27AA0-2059-4466-8D33-0C10218C9F58}" srcOrd="4" destOrd="0" presId="urn:microsoft.com/office/officeart/2005/8/layout/process4"/>
    <dgm:cxn modelId="{26C77037-1F01-4B5E-A967-EECF4C90B4DC}" type="presParOf" srcId="{29E27AA0-2059-4466-8D33-0C10218C9F58}" destId="{8804EAD8-9864-4F8E-9847-C78D4A52D792}" srcOrd="0" destOrd="0" presId="urn:microsoft.com/office/officeart/2005/8/layout/process4"/>
    <dgm:cxn modelId="{17C9280B-B4DF-47A2-BC49-E12A49BFF796}" type="presParOf" srcId="{29E27AA0-2059-4466-8D33-0C10218C9F58}" destId="{585AD8F1-DDD4-4556-A9FA-BB0217E06DF6}" srcOrd="1" destOrd="0" presId="urn:microsoft.com/office/officeart/2005/8/layout/process4"/>
    <dgm:cxn modelId="{B6F8A2E6-25F0-4707-820F-42AB2E3D22CD}" type="presParOf" srcId="{29E27AA0-2059-4466-8D33-0C10218C9F58}" destId="{04836E98-5676-4F8B-BA15-00C30C429298}" srcOrd="2" destOrd="0" presId="urn:microsoft.com/office/officeart/2005/8/layout/process4"/>
    <dgm:cxn modelId="{A3C6EE4F-E180-4875-A8FB-CDCBEA39B944}" type="presParOf" srcId="{04836E98-5676-4F8B-BA15-00C30C429298}" destId="{07821FE4-227F-4753-ADFB-3BA3FFE186B1}"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4181D9-6D1D-4CA4-9BBA-0EEED556E54A}" type="doc">
      <dgm:prSet loTypeId="urn:microsoft.com/office/officeart/2005/8/layout/default#1" loCatId="list" qsTypeId="urn:microsoft.com/office/officeart/2005/8/quickstyle/3d1" qsCatId="3D" csTypeId="urn:microsoft.com/office/officeart/2005/8/colors/accent0_3" csCatId="mainScheme" phldr="1"/>
      <dgm:spPr/>
      <dgm:t>
        <a:bodyPr/>
        <a:lstStyle/>
        <a:p>
          <a:endParaRPr lang="en-US"/>
        </a:p>
      </dgm:t>
    </dgm:pt>
    <dgm:pt modelId="{B802A93C-448B-4A70-A978-E358C6898D33}">
      <dgm:prSet phldrT="[Text]"/>
      <dgm:spPr/>
      <dgm:t>
        <a:bodyPr/>
        <a:lstStyle/>
        <a:p>
          <a:r>
            <a:rPr lang="en-US" dirty="0"/>
            <a:t>Operations and Maintenance</a:t>
          </a:r>
        </a:p>
      </dgm:t>
    </dgm:pt>
    <dgm:pt modelId="{CC584644-4C91-4C73-A663-60E92F5B5851}" type="parTrans" cxnId="{19FA2F32-93BB-4A50-A8C7-A5A04B0A5737}">
      <dgm:prSet/>
      <dgm:spPr/>
      <dgm:t>
        <a:bodyPr/>
        <a:lstStyle/>
        <a:p>
          <a:endParaRPr lang="en-US"/>
        </a:p>
      </dgm:t>
    </dgm:pt>
    <dgm:pt modelId="{B31E5667-55CD-4022-AA49-2F6DF5CD26D8}" type="sibTrans" cxnId="{19FA2F32-93BB-4A50-A8C7-A5A04B0A5737}">
      <dgm:prSet/>
      <dgm:spPr/>
      <dgm:t>
        <a:bodyPr/>
        <a:lstStyle/>
        <a:p>
          <a:endParaRPr lang="en-US"/>
        </a:p>
      </dgm:t>
    </dgm:pt>
    <dgm:pt modelId="{718263CC-1E84-475E-91ED-D9E7BCEC906C}">
      <dgm:prSet phldrT="[Text]"/>
      <dgm:spPr/>
      <dgm:t>
        <a:bodyPr/>
        <a:lstStyle/>
        <a:p>
          <a:r>
            <a:rPr lang="en-US" dirty="0"/>
            <a:t>Procurement</a:t>
          </a:r>
        </a:p>
      </dgm:t>
    </dgm:pt>
    <dgm:pt modelId="{D22A6A5C-8276-4673-86D8-219F7AC1381A}" type="parTrans" cxnId="{673B7558-91C6-4A7E-A6CB-1F00E3F76323}">
      <dgm:prSet/>
      <dgm:spPr/>
      <dgm:t>
        <a:bodyPr/>
        <a:lstStyle/>
        <a:p>
          <a:endParaRPr lang="en-US"/>
        </a:p>
      </dgm:t>
    </dgm:pt>
    <dgm:pt modelId="{1AEB058A-5345-4963-A1E5-93BA11F9CC67}" type="sibTrans" cxnId="{673B7558-91C6-4A7E-A6CB-1F00E3F76323}">
      <dgm:prSet/>
      <dgm:spPr/>
      <dgm:t>
        <a:bodyPr/>
        <a:lstStyle/>
        <a:p>
          <a:endParaRPr lang="en-US"/>
        </a:p>
      </dgm:t>
    </dgm:pt>
    <dgm:pt modelId="{FEE35599-5F06-41BA-8B67-9EA1EE125606}">
      <dgm:prSet phldrT="[Text]"/>
      <dgm:spPr/>
      <dgm:t>
        <a:bodyPr/>
        <a:lstStyle/>
        <a:p>
          <a:r>
            <a:rPr lang="en-US" dirty="0"/>
            <a:t>Military Construction</a:t>
          </a:r>
        </a:p>
      </dgm:t>
    </dgm:pt>
    <dgm:pt modelId="{3B1C0481-38D8-4ED1-BDBD-95F8F6287A2B}" type="parTrans" cxnId="{F5AB5054-F025-41AA-B2E8-18DFF193995D}">
      <dgm:prSet/>
      <dgm:spPr/>
      <dgm:t>
        <a:bodyPr/>
        <a:lstStyle/>
        <a:p>
          <a:endParaRPr lang="en-US"/>
        </a:p>
      </dgm:t>
    </dgm:pt>
    <dgm:pt modelId="{E24D9DD4-6E0E-4AE2-BB6D-123B12B52E9E}" type="sibTrans" cxnId="{F5AB5054-F025-41AA-B2E8-18DFF193995D}">
      <dgm:prSet/>
      <dgm:spPr/>
      <dgm:t>
        <a:bodyPr/>
        <a:lstStyle/>
        <a:p>
          <a:endParaRPr lang="en-US"/>
        </a:p>
      </dgm:t>
    </dgm:pt>
    <dgm:pt modelId="{C98F8302-FBBB-4455-9B62-3731A144D3F6}">
      <dgm:prSet/>
      <dgm:spPr/>
      <dgm:t>
        <a:bodyPr/>
        <a:lstStyle/>
        <a:p>
          <a:r>
            <a:rPr lang="en-US" dirty="0"/>
            <a:t>Research Development Test &amp; Evaluation</a:t>
          </a:r>
        </a:p>
      </dgm:t>
    </dgm:pt>
    <dgm:pt modelId="{20A006A3-8D32-4BA8-911A-958C2637AD4A}" type="parTrans" cxnId="{83956702-5241-41A2-9456-F09994A2700A}">
      <dgm:prSet/>
      <dgm:spPr/>
      <dgm:t>
        <a:bodyPr/>
        <a:lstStyle/>
        <a:p>
          <a:endParaRPr lang="en-US"/>
        </a:p>
      </dgm:t>
    </dgm:pt>
    <dgm:pt modelId="{AFF77469-C24F-41F4-BB34-711BFF9AE9EF}" type="sibTrans" cxnId="{83956702-5241-41A2-9456-F09994A2700A}">
      <dgm:prSet/>
      <dgm:spPr/>
      <dgm:t>
        <a:bodyPr/>
        <a:lstStyle/>
        <a:p>
          <a:endParaRPr lang="en-US"/>
        </a:p>
      </dgm:t>
    </dgm:pt>
    <dgm:pt modelId="{202A66A9-7F9D-4B85-8D5B-52844E319C70}">
      <dgm:prSet/>
      <dgm:spPr/>
      <dgm:t>
        <a:bodyPr/>
        <a:lstStyle/>
        <a:p>
          <a:r>
            <a:rPr lang="en-US" dirty="0"/>
            <a:t>Military Personnel </a:t>
          </a:r>
        </a:p>
      </dgm:t>
    </dgm:pt>
    <dgm:pt modelId="{39C3A999-BBC1-43AF-A6AF-0F65C1215A1B}" type="parTrans" cxnId="{848A2FA7-7A2D-4DD5-B57C-3122FF4CEBA8}">
      <dgm:prSet/>
      <dgm:spPr/>
      <dgm:t>
        <a:bodyPr/>
        <a:lstStyle/>
        <a:p>
          <a:endParaRPr lang="en-US"/>
        </a:p>
      </dgm:t>
    </dgm:pt>
    <dgm:pt modelId="{4785B16C-EAB3-485D-A9F0-65141B8DAD6C}" type="sibTrans" cxnId="{848A2FA7-7A2D-4DD5-B57C-3122FF4CEBA8}">
      <dgm:prSet/>
      <dgm:spPr/>
      <dgm:t>
        <a:bodyPr/>
        <a:lstStyle/>
        <a:p>
          <a:endParaRPr lang="en-US"/>
        </a:p>
      </dgm:t>
    </dgm:pt>
    <dgm:pt modelId="{A758BC2B-EBD3-4391-ADDD-9351C6CC9FBC}" type="pres">
      <dgm:prSet presAssocID="{B64181D9-6D1D-4CA4-9BBA-0EEED556E54A}" presName="diagram" presStyleCnt="0">
        <dgm:presLayoutVars>
          <dgm:dir/>
          <dgm:resizeHandles val="exact"/>
        </dgm:presLayoutVars>
      </dgm:prSet>
      <dgm:spPr/>
    </dgm:pt>
    <dgm:pt modelId="{3A017374-01F9-4A69-934F-0572D10798B6}" type="pres">
      <dgm:prSet presAssocID="{B802A93C-448B-4A70-A978-E358C6898D33}" presName="node" presStyleLbl="node1" presStyleIdx="0" presStyleCnt="5">
        <dgm:presLayoutVars>
          <dgm:bulletEnabled val="1"/>
        </dgm:presLayoutVars>
      </dgm:prSet>
      <dgm:spPr/>
    </dgm:pt>
    <dgm:pt modelId="{36BEB36C-EB49-4133-96FC-7FCD1492F4E3}" type="pres">
      <dgm:prSet presAssocID="{B31E5667-55CD-4022-AA49-2F6DF5CD26D8}" presName="sibTrans" presStyleCnt="0"/>
      <dgm:spPr/>
    </dgm:pt>
    <dgm:pt modelId="{C4386C5F-EA89-45CE-91EB-23750165D7A8}" type="pres">
      <dgm:prSet presAssocID="{718263CC-1E84-475E-91ED-D9E7BCEC906C}" presName="node" presStyleLbl="node1" presStyleIdx="1" presStyleCnt="5">
        <dgm:presLayoutVars>
          <dgm:bulletEnabled val="1"/>
        </dgm:presLayoutVars>
      </dgm:prSet>
      <dgm:spPr/>
    </dgm:pt>
    <dgm:pt modelId="{DA54C5D5-67FE-4681-911F-2675598A02A8}" type="pres">
      <dgm:prSet presAssocID="{1AEB058A-5345-4963-A1E5-93BA11F9CC67}" presName="sibTrans" presStyleCnt="0"/>
      <dgm:spPr/>
    </dgm:pt>
    <dgm:pt modelId="{65B1065E-4764-48A5-8E7B-D97C64E4F3A1}" type="pres">
      <dgm:prSet presAssocID="{202A66A9-7F9D-4B85-8D5B-52844E319C70}" presName="node" presStyleLbl="node1" presStyleIdx="2" presStyleCnt="5">
        <dgm:presLayoutVars>
          <dgm:bulletEnabled val="1"/>
        </dgm:presLayoutVars>
      </dgm:prSet>
      <dgm:spPr/>
    </dgm:pt>
    <dgm:pt modelId="{CE5DF7D1-269A-40AF-91A9-2F37C11966B6}" type="pres">
      <dgm:prSet presAssocID="{4785B16C-EAB3-485D-A9F0-65141B8DAD6C}" presName="sibTrans" presStyleCnt="0"/>
      <dgm:spPr/>
    </dgm:pt>
    <dgm:pt modelId="{E1DFE10E-373F-4B42-9998-1030CE4B6008}" type="pres">
      <dgm:prSet presAssocID="{C98F8302-FBBB-4455-9B62-3731A144D3F6}" presName="node" presStyleLbl="node1" presStyleIdx="3" presStyleCnt="5">
        <dgm:presLayoutVars>
          <dgm:bulletEnabled val="1"/>
        </dgm:presLayoutVars>
      </dgm:prSet>
      <dgm:spPr/>
    </dgm:pt>
    <dgm:pt modelId="{CBF39197-81A2-4F03-BC3E-92697F26F819}" type="pres">
      <dgm:prSet presAssocID="{AFF77469-C24F-41F4-BB34-711BFF9AE9EF}" presName="sibTrans" presStyleCnt="0"/>
      <dgm:spPr/>
    </dgm:pt>
    <dgm:pt modelId="{05974885-C28F-4CD4-93F8-AE554B65964B}" type="pres">
      <dgm:prSet presAssocID="{FEE35599-5F06-41BA-8B67-9EA1EE125606}" presName="node" presStyleLbl="node1" presStyleIdx="4" presStyleCnt="5">
        <dgm:presLayoutVars>
          <dgm:bulletEnabled val="1"/>
        </dgm:presLayoutVars>
      </dgm:prSet>
      <dgm:spPr/>
    </dgm:pt>
  </dgm:ptLst>
  <dgm:cxnLst>
    <dgm:cxn modelId="{83956702-5241-41A2-9456-F09994A2700A}" srcId="{B64181D9-6D1D-4CA4-9BBA-0EEED556E54A}" destId="{C98F8302-FBBB-4455-9B62-3731A144D3F6}" srcOrd="3" destOrd="0" parTransId="{20A006A3-8D32-4BA8-911A-958C2637AD4A}" sibTransId="{AFF77469-C24F-41F4-BB34-711BFF9AE9EF}"/>
    <dgm:cxn modelId="{4779252D-B40D-462C-BD32-54A21C63A143}" type="presOf" srcId="{C98F8302-FBBB-4455-9B62-3731A144D3F6}" destId="{E1DFE10E-373F-4B42-9998-1030CE4B6008}" srcOrd="0" destOrd="0" presId="urn:microsoft.com/office/officeart/2005/8/layout/default#1"/>
    <dgm:cxn modelId="{19FA2F32-93BB-4A50-A8C7-A5A04B0A5737}" srcId="{B64181D9-6D1D-4CA4-9BBA-0EEED556E54A}" destId="{B802A93C-448B-4A70-A978-E358C6898D33}" srcOrd="0" destOrd="0" parTransId="{CC584644-4C91-4C73-A663-60E92F5B5851}" sibTransId="{B31E5667-55CD-4022-AA49-2F6DF5CD26D8}"/>
    <dgm:cxn modelId="{85A41338-7C6F-4045-9255-AACE955EA939}" type="presOf" srcId="{B64181D9-6D1D-4CA4-9BBA-0EEED556E54A}" destId="{A758BC2B-EBD3-4391-ADDD-9351C6CC9FBC}" srcOrd="0" destOrd="0" presId="urn:microsoft.com/office/officeart/2005/8/layout/default#1"/>
    <dgm:cxn modelId="{F5AB5054-F025-41AA-B2E8-18DFF193995D}" srcId="{B64181D9-6D1D-4CA4-9BBA-0EEED556E54A}" destId="{FEE35599-5F06-41BA-8B67-9EA1EE125606}" srcOrd="4" destOrd="0" parTransId="{3B1C0481-38D8-4ED1-BDBD-95F8F6287A2B}" sibTransId="{E24D9DD4-6E0E-4AE2-BB6D-123B12B52E9E}"/>
    <dgm:cxn modelId="{673B7558-91C6-4A7E-A6CB-1F00E3F76323}" srcId="{B64181D9-6D1D-4CA4-9BBA-0EEED556E54A}" destId="{718263CC-1E84-475E-91ED-D9E7BCEC906C}" srcOrd="1" destOrd="0" parTransId="{D22A6A5C-8276-4673-86D8-219F7AC1381A}" sibTransId="{1AEB058A-5345-4963-A1E5-93BA11F9CC67}"/>
    <dgm:cxn modelId="{DA45598D-11F6-4BCA-978F-66F66A01B07B}" type="presOf" srcId="{202A66A9-7F9D-4B85-8D5B-52844E319C70}" destId="{65B1065E-4764-48A5-8E7B-D97C64E4F3A1}" srcOrd="0" destOrd="0" presId="urn:microsoft.com/office/officeart/2005/8/layout/default#1"/>
    <dgm:cxn modelId="{848A2FA7-7A2D-4DD5-B57C-3122FF4CEBA8}" srcId="{B64181D9-6D1D-4CA4-9BBA-0EEED556E54A}" destId="{202A66A9-7F9D-4B85-8D5B-52844E319C70}" srcOrd="2" destOrd="0" parTransId="{39C3A999-BBC1-43AF-A6AF-0F65C1215A1B}" sibTransId="{4785B16C-EAB3-485D-A9F0-65141B8DAD6C}"/>
    <dgm:cxn modelId="{43D158C5-2C2E-442A-8E50-EE2CA800F6B5}" type="presOf" srcId="{FEE35599-5F06-41BA-8B67-9EA1EE125606}" destId="{05974885-C28F-4CD4-93F8-AE554B65964B}" srcOrd="0" destOrd="0" presId="urn:microsoft.com/office/officeart/2005/8/layout/default#1"/>
    <dgm:cxn modelId="{703898CE-1721-45BC-87BE-352F92C2AAE7}" type="presOf" srcId="{718263CC-1E84-475E-91ED-D9E7BCEC906C}" destId="{C4386C5F-EA89-45CE-91EB-23750165D7A8}" srcOrd="0" destOrd="0" presId="urn:microsoft.com/office/officeart/2005/8/layout/default#1"/>
    <dgm:cxn modelId="{C1D564F5-FF46-4322-8DDC-AAB80811669F}" type="presOf" srcId="{B802A93C-448B-4A70-A978-E358C6898D33}" destId="{3A017374-01F9-4A69-934F-0572D10798B6}" srcOrd="0" destOrd="0" presId="urn:microsoft.com/office/officeart/2005/8/layout/default#1"/>
    <dgm:cxn modelId="{7C3BA05D-18D9-4ABE-9AEC-165B6C095500}" type="presParOf" srcId="{A758BC2B-EBD3-4391-ADDD-9351C6CC9FBC}" destId="{3A017374-01F9-4A69-934F-0572D10798B6}" srcOrd="0" destOrd="0" presId="urn:microsoft.com/office/officeart/2005/8/layout/default#1"/>
    <dgm:cxn modelId="{05D37DDF-A6F8-41CF-B4F6-90FC19DBB62B}" type="presParOf" srcId="{A758BC2B-EBD3-4391-ADDD-9351C6CC9FBC}" destId="{36BEB36C-EB49-4133-96FC-7FCD1492F4E3}" srcOrd="1" destOrd="0" presId="urn:microsoft.com/office/officeart/2005/8/layout/default#1"/>
    <dgm:cxn modelId="{BB86FBAA-2024-427B-9134-F4C1E44E54A7}" type="presParOf" srcId="{A758BC2B-EBD3-4391-ADDD-9351C6CC9FBC}" destId="{C4386C5F-EA89-45CE-91EB-23750165D7A8}" srcOrd="2" destOrd="0" presId="urn:microsoft.com/office/officeart/2005/8/layout/default#1"/>
    <dgm:cxn modelId="{9F479C98-3771-46C2-BBDF-077BB106A353}" type="presParOf" srcId="{A758BC2B-EBD3-4391-ADDD-9351C6CC9FBC}" destId="{DA54C5D5-67FE-4681-911F-2675598A02A8}" srcOrd="3" destOrd="0" presId="urn:microsoft.com/office/officeart/2005/8/layout/default#1"/>
    <dgm:cxn modelId="{B2521374-D8F9-4C35-82E9-41264D194C0B}" type="presParOf" srcId="{A758BC2B-EBD3-4391-ADDD-9351C6CC9FBC}" destId="{65B1065E-4764-48A5-8E7B-D97C64E4F3A1}" srcOrd="4" destOrd="0" presId="urn:microsoft.com/office/officeart/2005/8/layout/default#1"/>
    <dgm:cxn modelId="{4DA840CD-6374-4FAD-B86E-75CC2DBEEF16}" type="presParOf" srcId="{A758BC2B-EBD3-4391-ADDD-9351C6CC9FBC}" destId="{CE5DF7D1-269A-40AF-91A9-2F37C11966B6}" srcOrd="5" destOrd="0" presId="urn:microsoft.com/office/officeart/2005/8/layout/default#1"/>
    <dgm:cxn modelId="{1ECA4DA4-BA67-4CC7-B230-1274599E075F}" type="presParOf" srcId="{A758BC2B-EBD3-4391-ADDD-9351C6CC9FBC}" destId="{E1DFE10E-373F-4B42-9998-1030CE4B6008}" srcOrd="6" destOrd="0" presId="urn:microsoft.com/office/officeart/2005/8/layout/default#1"/>
    <dgm:cxn modelId="{2B0F03BB-574B-48FC-B376-0E0D3CD6EECE}" type="presParOf" srcId="{A758BC2B-EBD3-4391-ADDD-9351C6CC9FBC}" destId="{CBF39197-81A2-4F03-BC3E-92697F26F819}" srcOrd="7" destOrd="0" presId="urn:microsoft.com/office/officeart/2005/8/layout/default#1"/>
    <dgm:cxn modelId="{C75C0A1F-B802-43F2-9638-AB800D40D942}" type="presParOf" srcId="{A758BC2B-EBD3-4391-ADDD-9351C6CC9FBC}" destId="{05974885-C28F-4CD4-93F8-AE554B65964B}" srcOrd="8"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956283-334A-4822-922D-21BD2C6C3A3F}">
      <dsp:nvSpPr>
        <dsp:cNvPr id="0" name=""/>
        <dsp:cNvSpPr/>
      </dsp:nvSpPr>
      <dsp:spPr>
        <a:xfrm>
          <a:off x="3090" y="1189054"/>
          <a:ext cx="2891323" cy="1685890"/>
        </a:xfrm>
        <a:prstGeom prst="homePlate">
          <a:avLst/>
        </a:prstGeom>
        <a:gradFill rotWithShape="0">
          <a:gsLst>
            <a:gs pos="0">
              <a:schemeClr val="dk2">
                <a:hueOff val="0"/>
                <a:satOff val="0"/>
                <a:lumOff val="0"/>
                <a:alphaOff val="0"/>
                <a:tint val="85000"/>
                <a:shade val="98000"/>
                <a:satMod val="110000"/>
                <a:lumMod val="103000"/>
              </a:schemeClr>
            </a:gs>
            <a:gs pos="50000">
              <a:schemeClr val="dk2">
                <a:hueOff val="0"/>
                <a:satOff val="0"/>
                <a:lumOff val="0"/>
                <a:alphaOff val="0"/>
                <a:shade val="85000"/>
                <a:satMod val="105000"/>
                <a:lumMod val="100000"/>
              </a:schemeClr>
            </a:gs>
            <a:gs pos="100000">
              <a:schemeClr val="dk2">
                <a:hueOff val="0"/>
                <a:satOff val="0"/>
                <a:lumOff val="0"/>
                <a:alphaOff val="0"/>
                <a:shade val="60000"/>
                <a:satMod val="120000"/>
                <a:lumMod val="100000"/>
              </a:schemeClr>
            </a:gs>
          </a:gsLst>
          <a:lin ang="5400000" scaled="0"/>
        </a:gradFill>
        <a:ln>
          <a:noFill/>
        </a:ln>
        <a:effectLst>
          <a:outerShdw blurRad="50800" dist="15875" dir="5400000" algn="ctr" rotWithShape="0">
            <a:srgbClr val="000000">
              <a:alpha val="6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2672" tIns="21336" rIns="10668" bIns="21336" numCol="1" spcCol="1270" anchor="ctr" anchorCtr="0">
          <a:noAutofit/>
        </a:bodyPr>
        <a:lstStyle/>
        <a:p>
          <a:pPr marL="0" lvl="0" indent="0" algn="ctr" defTabSz="355600">
            <a:lnSpc>
              <a:spcPct val="90000"/>
            </a:lnSpc>
            <a:spcBef>
              <a:spcPct val="0"/>
            </a:spcBef>
            <a:spcAft>
              <a:spcPct val="35000"/>
            </a:spcAft>
            <a:buNone/>
          </a:pPr>
          <a:endParaRPr lang="en-US" sz="800" kern="1200" dirty="0">
            <a:solidFill>
              <a:schemeClr val="bg1"/>
            </a:solidFill>
          </a:endParaRPr>
        </a:p>
      </dsp:txBody>
      <dsp:txXfrm>
        <a:off x="3090" y="1189054"/>
        <a:ext cx="2469851" cy="1685890"/>
      </dsp:txXfrm>
    </dsp:sp>
    <dsp:sp modelId="{2F7CC418-4D48-455F-BCEA-3D9706BBA629}">
      <dsp:nvSpPr>
        <dsp:cNvPr id="0" name=""/>
        <dsp:cNvSpPr/>
      </dsp:nvSpPr>
      <dsp:spPr>
        <a:xfrm>
          <a:off x="2266002" y="1189054"/>
          <a:ext cx="3142059" cy="1685890"/>
        </a:xfrm>
        <a:prstGeom prst="chevron">
          <a:avLst/>
        </a:prstGeom>
        <a:gradFill rotWithShape="0">
          <a:gsLst>
            <a:gs pos="0">
              <a:schemeClr val="dk2">
                <a:hueOff val="0"/>
                <a:satOff val="0"/>
                <a:lumOff val="0"/>
                <a:alphaOff val="0"/>
                <a:tint val="85000"/>
                <a:shade val="98000"/>
                <a:satMod val="110000"/>
                <a:lumMod val="103000"/>
              </a:schemeClr>
            </a:gs>
            <a:gs pos="50000">
              <a:schemeClr val="dk2">
                <a:hueOff val="0"/>
                <a:satOff val="0"/>
                <a:lumOff val="0"/>
                <a:alphaOff val="0"/>
                <a:shade val="85000"/>
                <a:satMod val="105000"/>
                <a:lumMod val="100000"/>
              </a:schemeClr>
            </a:gs>
            <a:gs pos="100000">
              <a:schemeClr val="dk2">
                <a:hueOff val="0"/>
                <a:satOff val="0"/>
                <a:lumOff val="0"/>
                <a:alphaOff val="0"/>
                <a:shade val="60000"/>
                <a:satMod val="120000"/>
                <a:lumMod val="100000"/>
              </a:schemeClr>
            </a:gs>
          </a:gsLst>
          <a:lin ang="5400000" scaled="0"/>
        </a:gradFill>
        <a:ln>
          <a:noFill/>
        </a:ln>
        <a:effectLst>
          <a:outerShdw blurRad="50800" dist="15875" dir="5400000" algn="ctr" rotWithShape="0">
            <a:srgbClr val="000000">
              <a:alpha val="6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2014" tIns="74676" rIns="37338" bIns="74676" numCol="1" spcCol="1270" anchor="ctr" anchorCtr="0">
          <a:noAutofit/>
        </a:bodyPr>
        <a:lstStyle/>
        <a:p>
          <a:pPr marL="0" lvl="0" indent="0" algn="ctr" defTabSz="1244600">
            <a:lnSpc>
              <a:spcPct val="90000"/>
            </a:lnSpc>
            <a:spcBef>
              <a:spcPct val="0"/>
            </a:spcBef>
            <a:spcAft>
              <a:spcPct val="35000"/>
            </a:spcAft>
            <a:buNone/>
          </a:pPr>
          <a:endParaRPr lang="en-US" sz="2800" kern="1200" dirty="0"/>
        </a:p>
        <a:p>
          <a:pPr marL="0" lvl="0" indent="0" algn="ctr" defTabSz="1244600">
            <a:lnSpc>
              <a:spcPct val="90000"/>
            </a:lnSpc>
            <a:spcBef>
              <a:spcPct val="0"/>
            </a:spcBef>
            <a:spcAft>
              <a:spcPct val="35000"/>
            </a:spcAft>
            <a:buNone/>
          </a:pPr>
          <a:endParaRPr lang="en-US" sz="800" kern="1200" dirty="0"/>
        </a:p>
        <a:p>
          <a:pPr marL="0" lvl="0" indent="0" algn="ctr" defTabSz="1244600">
            <a:lnSpc>
              <a:spcPct val="90000"/>
            </a:lnSpc>
            <a:spcBef>
              <a:spcPct val="0"/>
            </a:spcBef>
            <a:spcAft>
              <a:spcPct val="35000"/>
            </a:spcAft>
            <a:buNone/>
          </a:pPr>
          <a:endParaRPr lang="en-US" sz="1400" kern="1200" dirty="0"/>
        </a:p>
      </dsp:txBody>
      <dsp:txXfrm>
        <a:off x="3108947" y="1189054"/>
        <a:ext cx="1456169" cy="1685890"/>
      </dsp:txXfrm>
    </dsp:sp>
    <dsp:sp modelId="{A63524D5-840A-48FE-8DED-CA751C1556B5}">
      <dsp:nvSpPr>
        <dsp:cNvPr id="0" name=""/>
        <dsp:cNvSpPr/>
      </dsp:nvSpPr>
      <dsp:spPr>
        <a:xfrm>
          <a:off x="4779649" y="1189054"/>
          <a:ext cx="3142059" cy="1685890"/>
        </a:xfrm>
        <a:prstGeom prst="chevron">
          <a:avLst/>
        </a:prstGeom>
        <a:gradFill rotWithShape="0">
          <a:gsLst>
            <a:gs pos="0">
              <a:schemeClr val="dk2">
                <a:hueOff val="0"/>
                <a:satOff val="0"/>
                <a:lumOff val="0"/>
                <a:alphaOff val="0"/>
                <a:tint val="85000"/>
                <a:shade val="98000"/>
                <a:satMod val="110000"/>
                <a:lumMod val="103000"/>
              </a:schemeClr>
            </a:gs>
            <a:gs pos="50000">
              <a:schemeClr val="dk2">
                <a:hueOff val="0"/>
                <a:satOff val="0"/>
                <a:lumOff val="0"/>
                <a:alphaOff val="0"/>
                <a:shade val="85000"/>
                <a:satMod val="105000"/>
                <a:lumMod val="100000"/>
              </a:schemeClr>
            </a:gs>
            <a:gs pos="100000">
              <a:schemeClr val="dk2">
                <a:hueOff val="0"/>
                <a:satOff val="0"/>
                <a:lumOff val="0"/>
                <a:alphaOff val="0"/>
                <a:shade val="60000"/>
                <a:satMod val="120000"/>
                <a:lumMod val="100000"/>
              </a:schemeClr>
            </a:gs>
          </a:gsLst>
          <a:lin ang="5400000" scaled="0"/>
        </a:gradFill>
        <a:ln>
          <a:noFill/>
        </a:ln>
        <a:effectLst>
          <a:outerShdw blurRad="50800" dist="15875" dir="5400000" algn="ctr" rotWithShape="0">
            <a:srgbClr val="000000">
              <a:alpha val="6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0033" tIns="173355" rIns="86678" bIns="173355" numCol="1" spcCol="1270" anchor="ctr" anchorCtr="0">
          <a:noAutofit/>
        </a:bodyPr>
        <a:lstStyle/>
        <a:p>
          <a:pPr marL="0" lvl="0" indent="0" algn="ctr" defTabSz="2889250">
            <a:lnSpc>
              <a:spcPct val="90000"/>
            </a:lnSpc>
            <a:spcBef>
              <a:spcPct val="0"/>
            </a:spcBef>
            <a:spcAft>
              <a:spcPct val="35000"/>
            </a:spcAft>
            <a:buNone/>
          </a:pPr>
          <a:r>
            <a:rPr lang="en-US" sz="6500" kern="1200" dirty="0"/>
            <a:t> </a:t>
          </a:r>
        </a:p>
      </dsp:txBody>
      <dsp:txXfrm>
        <a:off x="5622594" y="1189054"/>
        <a:ext cx="1456169" cy="16858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D1E222-4CE8-48B2-9584-B8762D7CB3F6}">
      <dsp:nvSpPr>
        <dsp:cNvPr id="0" name=""/>
        <dsp:cNvSpPr/>
      </dsp:nvSpPr>
      <dsp:spPr>
        <a:xfrm>
          <a:off x="0" y="3980614"/>
          <a:ext cx="8153400" cy="819501"/>
        </a:xfrm>
        <a:prstGeom prst="rect">
          <a:avLst/>
        </a:prstGeom>
        <a:gradFill rotWithShape="0">
          <a:gsLst>
            <a:gs pos="0">
              <a:schemeClr val="dk2">
                <a:hueOff val="0"/>
                <a:satOff val="0"/>
                <a:lumOff val="0"/>
                <a:alphaOff val="0"/>
                <a:tint val="85000"/>
                <a:shade val="98000"/>
                <a:satMod val="110000"/>
                <a:lumMod val="103000"/>
              </a:schemeClr>
            </a:gs>
            <a:gs pos="50000">
              <a:schemeClr val="dk2">
                <a:hueOff val="0"/>
                <a:satOff val="0"/>
                <a:lumOff val="0"/>
                <a:alphaOff val="0"/>
                <a:shade val="85000"/>
                <a:satMod val="105000"/>
                <a:lumMod val="100000"/>
              </a:schemeClr>
            </a:gs>
            <a:gs pos="100000">
              <a:schemeClr val="dk2">
                <a:hueOff val="0"/>
                <a:satOff val="0"/>
                <a:lumOff val="0"/>
                <a:alphaOff val="0"/>
                <a:shade val="60000"/>
                <a:satMod val="120000"/>
                <a:lumMod val="100000"/>
              </a:schemeClr>
            </a:gs>
          </a:gsLst>
          <a:lin ang="5400000" scaled="0"/>
        </a:gradFill>
        <a:ln>
          <a:noFill/>
        </a:ln>
        <a:effectLst>
          <a:outerShdw blurRad="50800" dist="15875" dir="5400000" algn="ctr" rotWithShape="0">
            <a:srgbClr val="000000">
              <a:alpha val="6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6248" tIns="206248" rIns="206248" bIns="206248" numCol="1" spcCol="1270" anchor="ctr" anchorCtr="0">
          <a:noAutofit/>
        </a:bodyPr>
        <a:lstStyle/>
        <a:p>
          <a:pPr marL="0" lvl="0" indent="0" algn="l" defTabSz="1289050">
            <a:lnSpc>
              <a:spcPct val="90000"/>
            </a:lnSpc>
            <a:spcBef>
              <a:spcPct val="0"/>
            </a:spcBef>
            <a:spcAft>
              <a:spcPct val="35000"/>
            </a:spcAft>
            <a:buNone/>
          </a:pPr>
          <a:r>
            <a:rPr lang="en-US" sz="2900" kern="1200" dirty="0"/>
            <a:t>3. Not Provided for Otherwise</a:t>
          </a:r>
        </a:p>
      </dsp:txBody>
      <dsp:txXfrm>
        <a:off x="0" y="3980614"/>
        <a:ext cx="8153400" cy="819501"/>
      </dsp:txXfrm>
    </dsp:sp>
    <dsp:sp modelId="{23DBD775-08DA-478F-A06A-BA0D95154388}">
      <dsp:nvSpPr>
        <dsp:cNvPr id="0" name=""/>
        <dsp:cNvSpPr/>
      </dsp:nvSpPr>
      <dsp:spPr>
        <a:xfrm rot="10800000">
          <a:off x="0" y="2424498"/>
          <a:ext cx="8153400" cy="1579989"/>
        </a:xfrm>
        <a:prstGeom prst="upArrowCallout">
          <a:avLst/>
        </a:prstGeom>
        <a:gradFill rotWithShape="0">
          <a:gsLst>
            <a:gs pos="0">
              <a:schemeClr val="dk2">
                <a:hueOff val="0"/>
                <a:satOff val="0"/>
                <a:lumOff val="0"/>
                <a:alphaOff val="0"/>
                <a:tint val="85000"/>
                <a:shade val="98000"/>
                <a:satMod val="110000"/>
                <a:lumMod val="103000"/>
              </a:schemeClr>
            </a:gs>
            <a:gs pos="50000">
              <a:schemeClr val="dk2">
                <a:hueOff val="0"/>
                <a:satOff val="0"/>
                <a:lumOff val="0"/>
                <a:alphaOff val="0"/>
                <a:shade val="85000"/>
                <a:satMod val="105000"/>
                <a:lumMod val="100000"/>
              </a:schemeClr>
            </a:gs>
            <a:gs pos="100000">
              <a:schemeClr val="dk2">
                <a:hueOff val="0"/>
                <a:satOff val="0"/>
                <a:lumOff val="0"/>
                <a:alphaOff val="0"/>
                <a:shade val="60000"/>
                <a:satMod val="120000"/>
                <a:lumMod val="100000"/>
              </a:schemeClr>
            </a:gs>
          </a:gsLst>
          <a:lin ang="5400000" scaled="0"/>
        </a:gradFill>
        <a:ln>
          <a:noFill/>
        </a:ln>
        <a:effectLst>
          <a:outerShdw blurRad="50800" dist="15875" dir="5400000" algn="ctr" rotWithShape="0">
            <a:srgbClr val="000000">
              <a:alpha val="6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6248" tIns="206248" rIns="206248" bIns="206248" numCol="1" spcCol="1270" anchor="ctr" anchorCtr="0">
          <a:noAutofit/>
        </a:bodyPr>
        <a:lstStyle/>
        <a:p>
          <a:pPr marL="0" lvl="0" indent="0" algn="l" defTabSz="1289050">
            <a:lnSpc>
              <a:spcPct val="90000"/>
            </a:lnSpc>
            <a:spcBef>
              <a:spcPct val="0"/>
            </a:spcBef>
            <a:spcAft>
              <a:spcPct val="35000"/>
            </a:spcAft>
            <a:buNone/>
          </a:pPr>
          <a:r>
            <a:rPr lang="en-US" sz="2900" kern="1200" dirty="0"/>
            <a:t>2. Not Prohibited by Law</a:t>
          </a:r>
        </a:p>
      </dsp:txBody>
      <dsp:txXfrm rot="10800000">
        <a:off x="0" y="2424498"/>
        <a:ext cx="8153400" cy="1026629"/>
      </dsp:txXfrm>
    </dsp:sp>
    <dsp:sp modelId="{585AD8F1-DDD4-4556-A9FA-BB0217E06DF6}">
      <dsp:nvSpPr>
        <dsp:cNvPr id="0" name=""/>
        <dsp:cNvSpPr/>
      </dsp:nvSpPr>
      <dsp:spPr>
        <a:xfrm rot="10800000">
          <a:off x="0" y="0"/>
          <a:ext cx="8153400" cy="2447888"/>
        </a:xfrm>
        <a:prstGeom prst="upArrowCallout">
          <a:avLst/>
        </a:prstGeom>
        <a:gradFill rotWithShape="0">
          <a:gsLst>
            <a:gs pos="0">
              <a:schemeClr val="dk2">
                <a:hueOff val="0"/>
                <a:satOff val="0"/>
                <a:lumOff val="0"/>
                <a:alphaOff val="0"/>
                <a:tint val="85000"/>
                <a:shade val="98000"/>
                <a:satMod val="110000"/>
                <a:lumMod val="103000"/>
              </a:schemeClr>
            </a:gs>
            <a:gs pos="50000">
              <a:schemeClr val="dk2">
                <a:hueOff val="0"/>
                <a:satOff val="0"/>
                <a:lumOff val="0"/>
                <a:alphaOff val="0"/>
                <a:shade val="85000"/>
                <a:satMod val="105000"/>
                <a:lumMod val="100000"/>
              </a:schemeClr>
            </a:gs>
            <a:gs pos="100000">
              <a:schemeClr val="dk2">
                <a:hueOff val="0"/>
                <a:satOff val="0"/>
                <a:lumOff val="0"/>
                <a:alphaOff val="0"/>
                <a:shade val="60000"/>
                <a:satMod val="120000"/>
                <a:lumMod val="100000"/>
              </a:schemeClr>
            </a:gs>
          </a:gsLst>
          <a:lin ang="5400000" scaled="0"/>
        </a:gradFill>
        <a:ln>
          <a:noFill/>
        </a:ln>
        <a:effectLst>
          <a:outerShdw blurRad="50800" dist="15875" dir="5400000" algn="ctr" rotWithShape="0">
            <a:srgbClr val="000000">
              <a:alpha val="6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6248" tIns="206248" rIns="206248" bIns="206248" numCol="1" spcCol="1270" anchor="ctr" anchorCtr="0">
          <a:noAutofit/>
        </a:bodyPr>
        <a:lstStyle/>
        <a:p>
          <a:pPr marL="0" lvl="0" indent="0" algn="l" defTabSz="1289050">
            <a:lnSpc>
              <a:spcPct val="90000"/>
            </a:lnSpc>
            <a:spcBef>
              <a:spcPct val="0"/>
            </a:spcBef>
            <a:spcAft>
              <a:spcPct val="35000"/>
            </a:spcAft>
            <a:buNone/>
          </a:pPr>
          <a:r>
            <a:rPr lang="en-US" sz="2900" kern="1200" dirty="0"/>
            <a:t>1. Expense necessary and incident to the purpose?</a:t>
          </a:r>
        </a:p>
      </dsp:txBody>
      <dsp:txXfrm rot="-10800000">
        <a:off x="0" y="0"/>
        <a:ext cx="8153400" cy="859208"/>
      </dsp:txXfrm>
    </dsp:sp>
    <dsp:sp modelId="{07821FE4-227F-4753-ADFB-3BA3FFE186B1}">
      <dsp:nvSpPr>
        <dsp:cNvPr id="0" name=""/>
        <dsp:cNvSpPr/>
      </dsp:nvSpPr>
      <dsp:spPr>
        <a:xfrm>
          <a:off x="0" y="969865"/>
          <a:ext cx="8153400" cy="639367"/>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outerShdw blurRad="50800" dist="15875" dir="5400000" algn="ctr" rotWithShape="0">
            <a:srgbClr val="000000">
              <a:alpha val="68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25400" rIns="142240" bIns="25400" numCol="1" spcCol="1270" anchor="ctr" anchorCtr="0">
          <a:noAutofit/>
        </a:bodyPr>
        <a:lstStyle/>
        <a:p>
          <a:pPr marL="457200" lvl="0" indent="0" algn="l" defTabSz="889000">
            <a:lnSpc>
              <a:spcPct val="90000"/>
            </a:lnSpc>
            <a:spcBef>
              <a:spcPct val="0"/>
            </a:spcBef>
            <a:spcAft>
              <a:spcPct val="35000"/>
            </a:spcAft>
            <a:buNone/>
          </a:pPr>
          <a:r>
            <a:rPr lang="en-US" sz="2000" kern="1200" dirty="0"/>
            <a:t>A.  Is it logically related to the appropriations purpose? </a:t>
          </a:r>
        </a:p>
        <a:p>
          <a:pPr marL="457200" lvl="0" indent="0" algn="l" defTabSz="889000">
            <a:lnSpc>
              <a:spcPct val="90000"/>
            </a:lnSpc>
            <a:spcBef>
              <a:spcPct val="0"/>
            </a:spcBef>
            <a:spcAft>
              <a:spcPct val="35000"/>
            </a:spcAft>
            <a:buNone/>
          </a:pPr>
          <a:r>
            <a:rPr lang="en-US" sz="2000" kern="1200" dirty="0"/>
            <a:t>B.  Will it make a direct contribution to an authorized function?</a:t>
          </a:r>
        </a:p>
      </dsp:txBody>
      <dsp:txXfrm>
        <a:off x="0" y="969865"/>
        <a:ext cx="8153400" cy="6393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17374-01F9-4A69-934F-0572D10798B6}">
      <dsp:nvSpPr>
        <dsp:cNvPr id="0" name=""/>
        <dsp:cNvSpPr/>
      </dsp:nvSpPr>
      <dsp:spPr>
        <a:xfrm>
          <a:off x="0" y="550907"/>
          <a:ext cx="2433950" cy="1460370"/>
        </a:xfrm>
        <a:prstGeom prst="rect">
          <a:avLst/>
        </a:prstGeom>
        <a:gradFill rotWithShape="0">
          <a:gsLst>
            <a:gs pos="0">
              <a:schemeClr val="dk2">
                <a:hueOff val="0"/>
                <a:satOff val="0"/>
                <a:lumOff val="0"/>
                <a:alphaOff val="0"/>
                <a:tint val="85000"/>
                <a:shade val="98000"/>
                <a:satMod val="110000"/>
                <a:lumMod val="103000"/>
              </a:schemeClr>
            </a:gs>
            <a:gs pos="50000">
              <a:schemeClr val="dk2">
                <a:hueOff val="0"/>
                <a:satOff val="0"/>
                <a:lumOff val="0"/>
                <a:alphaOff val="0"/>
                <a:shade val="85000"/>
                <a:satMod val="105000"/>
                <a:lumMod val="100000"/>
              </a:schemeClr>
            </a:gs>
            <a:gs pos="100000">
              <a:schemeClr val="dk2">
                <a:hueOff val="0"/>
                <a:satOff val="0"/>
                <a:lumOff val="0"/>
                <a:alphaOff val="0"/>
                <a:shade val="60000"/>
                <a:satMod val="120000"/>
                <a:lumMod val="100000"/>
              </a:schemeClr>
            </a:gs>
          </a:gsLst>
          <a:lin ang="5400000" scaled="0"/>
        </a:gradFill>
        <a:ln>
          <a:noFill/>
        </a:ln>
        <a:effectLst>
          <a:outerShdw blurRad="50800" dist="15875" dir="5400000" algn="ctr" rotWithShape="0">
            <a:srgbClr val="000000">
              <a:alpha val="6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Operations and Maintenance</a:t>
          </a:r>
        </a:p>
      </dsp:txBody>
      <dsp:txXfrm>
        <a:off x="0" y="550907"/>
        <a:ext cx="2433950" cy="1460370"/>
      </dsp:txXfrm>
    </dsp:sp>
    <dsp:sp modelId="{C4386C5F-EA89-45CE-91EB-23750165D7A8}">
      <dsp:nvSpPr>
        <dsp:cNvPr id="0" name=""/>
        <dsp:cNvSpPr/>
      </dsp:nvSpPr>
      <dsp:spPr>
        <a:xfrm>
          <a:off x="2677345" y="550907"/>
          <a:ext cx="2433950" cy="1460370"/>
        </a:xfrm>
        <a:prstGeom prst="rect">
          <a:avLst/>
        </a:prstGeom>
        <a:gradFill rotWithShape="0">
          <a:gsLst>
            <a:gs pos="0">
              <a:schemeClr val="dk2">
                <a:hueOff val="0"/>
                <a:satOff val="0"/>
                <a:lumOff val="0"/>
                <a:alphaOff val="0"/>
                <a:tint val="85000"/>
                <a:shade val="98000"/>
                <a:satMod val="110000"/>
                <a:lumMod val="103000"/>
              </a:schemeClr>
            </a:gs>
            <a:gs pos="50000">
              <a:schemeClr val="dk2">
                <a:hueOff val="0"/>
                <a:satOff val="0"/>
                <a:lumOff val="0"/>
                <a:alphaOff val="0"/>
                <a:shade val="85000"/>
                <a:satMod val="105000"/>
                <a:lumMod val="100000"/>
              </a:schemeClr>
            </a:gs>
            <a:gs pos="100000">
              <a:schemeClr val="dk2">
                <a:hueOff val="0"/>
                <a:satOff val="0"/>
                <a:lumOff val="0"/>
                <a:alphaOff val="0"/>
                <a:shade val="60000"/>
                <a:satMod val="120000"/>
                <a:lumMod val="100000"/>
              </a:schemeClr>
            </a:gs>
          </a:gsLst>
          <a:lin ang="5400000" scaled="0"/>
        </a:gradFill>
        <a:ln>
          <a:noFill/>
        </a:ln>
        <a:effectLst>
          <a:outerShdw blurRad="50800" dist="15875" dir="5400000" algn="ctr" rotWithShape="0">
            <a:srgbClr val="000000">
              <a:alpha val="6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Procurement</a:t>
          </a:r>
        </a:p>
      </dsp:txBody>
      <dsp:txXfrm>
        <a:off x="2677345" y="550907"/>
        <a:ext cx="2433950" cy="1460370"/>
      </dsp:txXfrm>
    </dsp:sp>
    <dsp:sp modelId="{65B1065E-4764-48A5-8E7B-D97C64E4F3A1}">
      <dsp:nvSpPr>
        <dsp:cNvPr id="0" name=""/>
        <dsp:cNvSpPr/>
      </dsp:nvSpPr>
      <dsp:spPr>
        <a:xfrm>
          <a:off x="5354689" y="550907"/>
          <a:ext cx="2433950" cy="1460370"/>
        </a:xfrm>
        <a:prstGeom prst="rect">
          <a:avLst/>
        </a:prstGeom>
        <a:gradFill rotWithShape="0">
          <a:gsLst>
            <a:gs pos="0">
              <a:schemeClr val="dk2">
                <a:hueOff val="0"/>
                <a:satOff val="0"/>
                <a:lumOff val="0"/>
                <a:alphaOff val="0"/>
                <a:tint val="85000"/>
                <a:shade val="98000"/>
                <a:satMod val="110000"/>
                <a:lumMod val="103000"/>
              </a:schemeClr>
            </a:gs>
            <a:gs pos="50000">
              <a:schemeClr val="dk2">
                <a:hueOff val="0"/>
                <a:satOff val="0"/>
                <a:lumOff val="0"/>
                <a:alphaOff val="0"/>
                <a:shade val="85000"/>
                <a:satMod val="105000"/>
                <a:lumMod val="100000"/>
              </a:schemeClr>
            </a:gs>
            <a:gs pos="100000">
              <a:schemeClr val="dk2">
                <a:hueOff val="0"/>
                <a:satOff val="0"/>
                <a:lumOff val="0"/>
                <a:alphaOff val="0"/>
                <a:shade val="60000"/>
                <a:satMod val="120000"/>
                <a:lumMod val="100000"/>
              </a:schemeClr>
            </a:gs>
          </a:gsLst>
          <a:lin ang="5400000" scaled="0"/>
        </a:gradFill>
        <a:ln>
          <a:noFill/>
        </a:ln>
        <a:effectLst>
          <a:outerShdw blurRad="50800" dist="15875" dir="5400000" algn="ctr" rotWithShape="0">
            <a:srgbClr val="000000">
              <a:alpha val="6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Military Personnel </a:t>
          </a:r>
        </a:p>
      </dsp:txBody>
      <dsp:txXfrm>
        <a:off x="5354689" y="550907"/>
        <a:ext cx="2433950" cy="1460370"/>
      </dsp:txXfrm>
    </dsp:sp>
    <dsp:sp modelId="{E1DFE10E-373F-4B42-9998-1030CE4B6008}">
      <dsp:nvSpPr>
        <dsp:cNvPr id="0" name=""/>
        <dsp:cNvSpPr/>
      </dsp:nvSpPr>
      <dsp:spPr>
        <a:xfrm>
          <a:off x="1338672" y="2254672"/>
          <a:ext cx="2433950" cy="1460370"/>
        </a:xfrm>
        <a:prstGeom prst="rect">
          <a:avLst/>
        </a:prstGeom>
        <a:gradFill rotWithShape="0">
          <a:gsLst>
            <a:gs pos="0">
              <a:schemeClr val="dk2">
                <a:hueOff val="0"/>
                <a:satOff val="0"/>
                <a:lumOff val="0"/>
                <a:alphaOff val="0"/>
                <a:tint val="85000"/>
                <a:shade val="98000"/>
                <a:satMod val="110000"/>
                <a:lumMod val="103000"/>
              </a:schemeClr>
            </a:gs>
            <a:gs pos="50000">
              <a:schemeClr val="dk2">
                <a:hueOff val="0"/>
                <a:satOff val="0"/>
                <a:lumOff val="0"/>
                <a:alphaOff val="0"/>
                <a:shade val="85000"/>
                <a:satMod val="105000"/>
                <a:lumMod val="100000"/>
              </a:schemeClr>
            </a:gs>
            <a:gs pos="100000">
              <a:schemeClr val="dk2">
                <a:hueOff val="0"/>
                <a:satOff val="0"/>
                <a:lumOff val="0"/>
                <a:alphaOff val="0"/>
                <a:shade val="60000"/>
                <a:satMod val="120000"/>
                <a:lumMod val="100000"/>
              </a:schemeClr>
            </a:gs>
          </a:gsLst>
          <a:lin ang="5400000" scaled="0"/>
        </a:gradFill>
        <a:ln>
          <a:noFill/>
        </a:ln>
        <a:effectLst>
          <a:outerShdw blurRad="50800" dist="15875" dir="5400000" algn="ctr" rotWithShape="0">
            <a:srgbClr val="000000">
              <a:alpha val="6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Research Development Test &amp; Evaluation</a:t>
          </a:r>
        </a:p>
      </dsp:txBody>
      <dsp:txXfrm>
        <a:off x="1338672" y="2254672"/>
        <a:ext cx="2433950" cy="1460370"/>
      </dsp:txXfrm>
    </dsp:sp>
    <dsp:sp modelId="{05974885-C28F-4CD4-93F8-AE554B65964B}">
      <dsp:nvSpPr>
        <dsp:cNvPr id="0" name=""/>
        <dsp:cNvSpPr/>
      </dsp:nvSpPr>
      <dsp:spPr>
        <a:xfrm>
          <a:off x="4016017" y="2254672"/>
          <a:ext cx="2433950" cy="1460370"/>
        </a:xfrm>
        <a:prstGeom prst="rect">
          <a:avLst/>
        </a:prstGeom>
        <a:gradFill rotWithShape="0">
          <a:gsLst>
            <a:gs pos="0">
              <a:schemeClr val="dk2">
                <a:hueOff val="0"/>
                <a:satOff val="0"/>
                <a:lumOff val="0"/>
                <a:alphaOff val="0"/>
                <a:tint val="85000"/>
                <a:shade val="98000"/>
                <a:satMod val="110000"/>
                <a:lumMod val="103000"/>
              </a:schemeClr>
            </a:gs>
            <a:gs pos="50000">
              <a:schemeClr val="dk2">
                <a:hueOff val="0"/>
                <a:satOff val="0"/>
                <a:lumOff val="0"/>
                <a:alphaOff val="0"/>
                <a:shade val="85000"/>
                <a:satMod val="105000"/>
                <a:lumMod val="100000"/>
              </a:schemeClr>
            </a:gs>
            <a:gs pos="100000">
              <a:schemeClr val="dk2">
                <a:hueOff val="0"/>
                <a:satOff val="0"/>
                <a:lumOff val="0"/>
                <a:alphaOff val="0"/>
                <a:shade val="60000"/>
                <a:satMod val="120000"/>
                <a:lumMod val="100000"/>
              </a:schemeClr>
            </a:gs>
          </a:gsLst>
          <a:lin ang="5400000" scaled="0"/>
        </a:gradFill>
        <a:ln>
          <a:noFill/>
        </a:ln>
        <a:effectLst>
          <a:outerShdw blurRad="50800" dist="15875" dir="5400000" algn="ctr" rotWithShape="0">
            <a:srgbClr val="000000">
              <a:alpha val="6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Military Construction</a:t>
          </a:r>
        </a:p>
      </dsp:txBody>
      <dsp:txXfrm>
        <a:off x="4016017" y="2254672"/>
        <a:ext cx="2433950" cy="1460370"/>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5794" name="Rectangle 2"/>
          <p:cNvSpPr>
            <a:spLocks noGrp="1" noChangeArrowheads="1"/>
          </p:cNvSpPr>
          <p:nvPr>
            <p:ph type="hdr" sz="quarter"/>
          </p:nvPr>
        </p:nvSpPr>
        <p:spPr bwMode="auto">
          <a:xfrm>
            <a:off x="0" y="0"/>
            <a:ext cx="3169699" cy="480060"/>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defTabSz="967300" eaLnBrk="1" hangingPunct="1">
              <a:defRPr sz="1200">
                <a:solidFill>
                  <a:schemeClr val="tx1"/>
                </a:solidFill>
              </a:defRPr>
            </a:lvl1pPr>
          </a:lstStyle>
          <a:p>
            <a:pPr>
              <a:defRPr/>
            </a:pPr>
            <a:endParaRPr lang="en-US" dirty="0"/>
          </a:p>
        </p:txBody>
      </p:sp>
      <p:sp>
        <p:nvSpPr>
          <p:cNvPr id="545795" name="Rectangle 3"/>
          <p:cNvSpPr>
            <a:spLocks noGrp="1" noChangeArrowheads="1"/>
          </p:cNvSpPr>
          <p:nvPr>
            <p:ph type="dt" sz="quarter" idx="1"/>
          </p:nvPr>
        </p:nvSpPr>
        <p:spPr bwMode="auto">
          <a:xfrm>
            <a:off x="4143843" y="0"/>
            <a:ext cx="3169699" cy="480060"/>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algn="r" defTabSz="967300" eaLnBrk="1" hangingPunct="1">
              <a:defRPr sz="1200">
                <a:solidFill>
                  <a:schemeClr val="tx1"/>
                </a:solidFill>
              </a:defRPr>
            </a:lvl1pPr>
          </a:lstStyle>
          <a:p>
            <a:pPr>
              <a:defRPr/>
            </a:pPr>
            <a:endParaRPr lang="en-US" dirty="0"/>
          </a:p>
        </p:txBody>
      </p:sp>
      <p:sp>
        <p:nvSpPr>
          <p:cNvPr id="545796" name="Rectangle 4"/>
          <p:cNvSpPr>
            <a:spLocks noGrp="1" noChangeArrowheads="1"/>
          </p:cNvSpPr>
          <p:nvPr>
            <p:ph type="ftr" sz="quarter" idx="2"/>
          </p:nvPr>
        </p:nvSpPr>
        <p:spPr bwMode="auto">
          <a:xfrm>
            <a:off x="0" y="9119496"/>
            <a:ext cx="3169699" cy="480060"/>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defTabSz="967300" eaLnBrk="1" hangingPunct="1">
              <a:defRPr sz="1200">
                <a:solidFill>
                  <a:schemeClr val="tx1"/>
                </a:solidFill>
              </a:defRPr>
            </a:lvl1pPr>
          </a:lstStyle>
          <a:p>
            <a:pPr>
              <a:defRPr/>
            </a:pPr>
            <a:endParaRPr lang="en-US" dirty="0"/>
          </a:p>
        </p:txBody>
      </p:sp>
      <p:sp>
        <p:nvSpPr>
          <p:cNvPr id="545797" name="Rectangle 5"/>
          <p:cNvSpPr>
            <a:spLocks noGrp="1" noChangeArrowheads="1"/>
          </p:cNvSpPr>
          <p:nvPr>
            <p:ph type="sldNum" sz="quarter" idx="3"/>
          </p:nvPr>
        </p:nvSpPr>
        <p:spPr bwMode="auto">
          <a:xfrm>
            <a:off x="4143843" y="9119496"/>
            <a:ext cx="3169699" cy="480060"/>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algn="r" defTabSz="967300" eaLnBrk="1" hangingPunct="1">
              <a:defRPr sz="1200">
                <a:solidFill>
                  <a:schemeClr val="tx1"/>
                </a:solidFill>
              </a:defRPr>
            </a:lvl1pPr>
          </a:lstStyle>
          <a:p>
            <a:pPr>
              <a:defRPr/>
            </a:pPr>
            <a:fld id="{BA3E5665-2ECF-41BD-9682-C017B3140DC8}" type="slidenum">
              <a:rPr lang="en-US"/>
              <a:pPr>
                <a:defRPr/>
              </a:pPr>
              <a:t>‹#›</a:t>
            </a:fld>
            <a:endParaRPr lang="en-US" dirty="0"/>
          </a:p>
        </p:txBody>
      </p:sp>
    </p:spTree>
    <p:extLst>
      <p:ext uri="{BB962C8B-B14F-4D97-AF65-F5344CB8AC3E}">
        <p14:creationId xmlns:p14="http://schemas.microsoft.com/office/powerpoint/2010/main" val="22597559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169699" cy="480060"/>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defTabSz="967300" eaLnBrk="1" hangingPunct="1">
              <a:defRPr sz="1200">
                <a:solidFill>
                  <a:schemeClr val="tx1"/>
                </a:solidFill>
              </a:defRPr>
            </a:lvl1pPr>
          </a:lstStyle>
          <a:p>
            <a:pPr>
              <a:defRPr/>
            </a:pPr>
            <a:endParaRPr lang="en-US" dirty="0"/>
          </a:p>
        </p:txBody>
      </p:sp>
      <p:sp>
        <p:nvSpPr>
          <p:cNvPr id="6147" name="Rectangle 3"/>
          <p:cNvSpPr>
            <a:spLocks noGrp="1" noChangeArrowheads="1"/>
          </p:cNvSpPr>
          <p:nvPr>
            <p:ph type="dt" idx="1"/>
          </p:nvPr>
        </p:nvSpPr>
        <p:spPr bwMode="auto">
          <a:xfrm>
            <a:off x="4143843" y="0"/>
            <a:ext cx="3169699" cy="480060"/>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algn="r" defTabSz="967300" eaLnBrk="1" hangingPunct="1">
              <a:defRPr sz="1200">
                <a:solidFill>
                  <a:schemeClr val="tx1"/>
                </a:solidFill>
              </a:defRPr>
            </a:lvl1pPr>
          </a:lstStyle>
          <a:p>
            <a:pPr>
              <a:defRPr/>
            </a:pPr>
            <a:endParaRPr lang="en-US" dirty="0"/>
          </a:p>
        </p:txBody>
      </p:sp>
      <p:sp>
        <p:nvSpPr>
          <p:cNvPr id="39940" name="Rectangle 4"/>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31853" y="4560570"/>
            <a:ext cx="5851496" cy="4320540"/>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p>
            <a:pPr lvl="0"/>
            <a:r>
              <a:rPr lang="en-US" noProof="0"/>
              <a:t>Instructor Comments:</a:t>
            </a:r>
          </a:p>
          <a:p>
            <a:pPr lvl="0"/>
            <a:endParaRPr lang="en-US" noProof="0"/>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3" name="Rectangle 9"/>
          <p:cNvSpPr>
            <a:spLocks noGrp="1" noChangeArrowheads="1"/>
          </p:cNvSpPr>
          <p:nvPr>
            <p:ph type="sldNum" sz="quarter" idx="5"/>
          </p:nvPr>
        </p:nvSpPr>
        <p:spPr bwMode="auto">
          <a:xfrm>
            <a:off x="1" y="9119496"/>
            <a:ext cx="7313541" cy="480060"/>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algn="ctr" defTabSz="967300" eaLnBrk="1" hangingPunct="1">
              <a:defRPr sz="1200">
                <a:solidFill>
                  <a:schemeClr val="tx1"/>
                </a:solidFill>
              </a:defRPr>
            </a:lvl1pPr>
          </a:lstStyle>
          <a:p>
            <a:pPr>
              <a:defRPr/>
            </a:pPr>
            <a:fld id="{F8447028-9459-43A8-8F53-259203CB3913}" type="slidenum">
              <a:rPr lang="en-US"/>
              <a:pPr>
                <a:defRPr/>
              </a:pPr>
              <a:t>‹#›</a:t>
            </a:fld>
            <a:endParaRPr lang="en-US" dirty="0"/>
          </a:p>
        </p:txBody>
      </p:sp>
    </p:spTree>
    <p:extLst>
      <p:ext uri="{BB962C8B-B14F-4D97-AF65-F5344CB8AC3E}">
        <p14:creationId xmlns:p14="http://schemas.microsoft.com/office/powerpoint/2010/main" val="369435546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buChar char="•"/>
      <a:defRPr sz="1000" b="1" kern="1200">
        <a:solidFill>
          <a:schemeClr val="tx1"/>
        </a:solidFill>
        <a:latin typeface="Arial" charset="0"/>
        <a:ea typeface="+mn-ea"/>
        <a:cs typeface="+mn-cs"/>
      </a:defRPr>
    </a:lvl1pPr>
    <a:lvl2pPr marL="457200" algn="l" rtl="0" eaLnBrk="0" fontAlgn="base" hangingPunct="0">
      <a:spcBef>
        <a:spcPct val="30000"/>
      </a:spcBef>
      <a:spcAft>
        <a:spcPct val="0"/>
      </a:spcAft>
      <a:buChar char="•"/>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Unicode MS" pitchFamily="34" charset="-128"/>
        <a:ea typeface="+mn-ea"/>
        <a:cs typeface="+mn-cs"/>
      </a:defRPr>
    </a:lvl3pPr>
    <a:lvl4pPr marL="1371600" algn="l" rtl="0" eaLnBrk="0" fontAlgn="base" hangingPunct="0">
      <a:spcBef>
        <a:spcPct val="30000"/>
      </a:spcBef>
      <a:spcAft>
        <a:spcPct val="0"/>
      </a:spcAft>
      <a:defRPr sz="1200" kern="1200">
        <a:solidFill>
          <a:schemeClr val="tx1"/>
        </a:solidFill>
        <a:latin typeface="Arial Unicode MS" pitchFamily="34" charset="-128"/>
        <a:ea typeface="+mn-ea"/>
        <a:cs typeface="+mn-cs"/>
      </a:defRPr>
    </a:lvl4pPr>
    <a:lvl5pPr marL="1828800" algn="l" rtl="0" eaLnBrk="0" fontAlgn="base" hangingPunct="0">
      <a:spcBef>
        <a:spcPct val="30000"/>
      </a:spcBef>
      <a:spcAft>
        <a:spcPct val="0"/>
      </a:spcAft>
      <a:defRPr sz="1200" kern="1200">
        <a:solidFill>
          <a:schemeClr val="tx1"/>
        </a:solidFill>
        <a:latin typeface="Arial Unicode MS" pitchFamily="34" charset="-128"/>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a:t>Select Note Pages contain instruction comments to assist with your presentation.</a:t>
            </a:r>
          </a:p>
          <a:p>
            <a:endParaRPr lang="en-US" b="1" dirty="0"/>
          </a:p>
          <a:p>
            <a:pPr>
              <a:buNone/>
            </a:pPr>
            <a:r>
              <a:rPr lang="en-US" sz="1000" b="1" dirty="0"/>
              <a:t>This Standard Training Package (STP) is current as of October 2024. To ensure this is the most current version, please go to https://tjaglcs.army.mil/stp or find them under the "Training Resources and Publications" section of the TJAGLCS homepage.</a:t>
            </a:r>
          </a:p>
        </p:txBody>
      </p:sp>
    </p:spTree>
    <p:extLst>
      <p:ext uri="{BB962C8B-B14F-4D97-AF65-F5344CB8AC3E}">
        <p14:creationId xmlns:p14="http://schemas.microsoft.com/office/powerpoint/2010/main" val="21048398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457200" y="720725"/>
            <a:ext cx="6400800" cy="3600450"/>
          </a:xfrm>
          <a:ln/>
        </p:spPr>
      </p:sp>
      <p:sp>
        <p:nvSpPr>
          <p:cNvPr id="64515" name="Rectangle 4"/>
          <p:cNvSpPr>
            <a:spLocks noGrp="1" noChangeArrowheads="1"/>
          </p:cNvSpPr>
          <p:nvPr>
            <p:ph type="body" idx="1"/>
          </p:nvPr>
        </p:nvSpPr>
        <p:spPr>
          <a:noFill/>
          <a:ln w="9525"/>
        </p:spPr>
        <p:txBody>
          <a:bodyPr/>
          <a:lstStyle/>
          <a:p>
            <a:pPr marL="237121" defTabSz="950793">
              <a:spcBef>
                <a:spcPts val="0"/>
              </a:spcBef>
              <a:defRPr/>
            </a:pPr>
            <a:r>
              <a:rPr lang="en-US" sz="1100" baseline="0" dirty="0">
                <a:latin typeface="Arial" pitchFamily="34" charset="0"/>
                <a:cs typeface="Arial" pitchFamily="34" charset="0"/>
              </a:rPr>
              <a:t> </a:t>
            </a:r>
            <a:r>
              <a:rPr lang="en-US" sz="1100" dirty="0">
                <a:latin typeface="Arial" pitchFamily="34" charset="0"/>
                <a:cs typeface="Arial" pitchFamily="34" charset="0"/>
              </a:rPr>
              <a:t>Instructor Comments</a:t>
            </a:r>
          </a:p>
          <a:p>
            <a:pPr marL="712518" lvl="1" defTabSz="950793">
              <a:spcBef>
                <a:spcPts val="0"/>
              </a:spcBef>
              <a:defRPr/>
            </a:pPr>
            <a:endParaRPr lang="en-US" sz="1100" dirty="0">
              <a:latin typeface="Arial" pitchFamily="34" charset="0"/>
              <a:cs typeface="Arial" pitchFamily="34" charset="0"/>
            </a:endParaRPr>
          </a:p>
          <a:p>
            <a:pPr marL="712518" lvl="1" defTabSz="950793">
              <a:spcBef>
                <a:spcPts val="0"/>
              </a:spcBef>
              <a:defRPr/>
            </a:pPr>
            <a:r>
              <a:rPr lang="en-US" sz="1100" dirty="0">
                <a:latin typeface="Arial" pitchFamily="34" charset="0"/>
                <a:cs typeface="Arial" pitchFamily="34" charset="0"/>
              </a:rPr>
              <a:t> Review:  </a:t>
            </a:r>
          </a:p>
          <a:p>
            <a:pPr marL="712518" lvl="1">
              <a:spcBef>
                <a:spcPts val="0"/>
              </a:spcBef>
            </a:pPr>
            <a:r>
              <a:rPr lang="en-US" sz="1100" dirty="0">
                <a:latin typeface="Arial" pitchFamily="34" charset="0"/>
                <a:cs typeface="Arial" pitchFamily="34" charset="0"/>
              </a:rPr>
              <a:t> The Constitution requires government agencies to have authority from Congress to spend the treasury’s money.</a:t>
            </a:r>
          </a:p>
          <a:p>
            <a:pPr marL="712518" lvl="1">
              <a:spcBef>
                <a:spcPts val="0"/>
              </a:spcBef>
            </a:pPr>
            <a:r>
              <a:rPr lang="en-US" sz="1100" dirty="0">
                <a:latin typeface="Arial" pitchFamily="34" charset="0"/>
                <a:cs typeface="Arial" pitchFamily="34" charset="0"/>
              </a:rPr>
              <a:t> Congress controls these expenditures in three ways: P-T-A.</a:t>
            </a:r>
          </a:p>
          <a:p>
            <a:pPr marL="712518" lvl="1">
              <a:spcBef>
                <a:spcPts val="0"/>
              </a:spcBef>
            </a:pPr>
            <a:r>
              <a:rPr lang="en-US" sz="1100" dirty="0">
                <a:latin typeface="Arial" pitchFamily="34" charset="0"/>
                <a:cs typeface="Arial" pitchFamily="34" charset="0"/>
              </a:rPr>
              <a:t> Purpose: we look to the authorization and appropriation for authority.</a:t>
            </a:r>
          </a:p>
          <a:p>
            <a:pPr marL="237121">
              <a:spcBef>
                <a:spcPts val="0"/>
              </a:spcBef>
              <a:buNone/>
            </a:pPr>
            <a:endParaRPr lang="en-US" sz="1100" dirty="0">
              <a:latin typeface="Arial" pitchFamily="34" charset="0"/>
              <a:cs typeface="Arial" pitchFamily="34" charset="0"/>
            </a:endParaRPr>
          </a:p>
          <a:p>
            <a:pPr marL="237121">
              <a:spcBef>
                <a:spcPts val="0"/>
              </a:spcBef>
            </a:pPr>
            <a:r>
              <a:rPr lang="en-US" sz="1100" dirty="0">
                <a:latin typeface="Arial" pitchFamily="34" charset="0"/>
                <a:cs typeface="Arial" pitchFamily="34" charset="0"/>
              </a:rPr>
              <a:t> The authority to spend appropriated funds appears in two ways:  </a:t>
            </a:r>
          </a:p>
          <a:p>
            <a:pPr marL="237121">
              <a:spcBef>
                <a:spcPts val="0"/>
              </a:spcBef>
              <a:buNone/>
            </a:pPr>
            <a:endParaRPr lang="en-US" sz="1100" dirty="0">
              <a:latin typeface="Arial" pitchFamily="34" charset="0"/>
              <a:cs typeface="Arial" pitchFamily="34" charset="0"/>
            </a:endParaRPr>
          </a:p>
          <a:p>
            <a:pPr marL="712518" lvl="1">
              <a:spcBef>
                <a:spcPts val="0"/>
              </a:spcBef>
            </a:pPr>
            <a:r>
              <a:rPr lang="en-US" sz="1100" b="1" dirty="0">
                <a:latin typeface="Arial" pitchFamily="34" charset="0"/>
                <a:cs typeface="Arial" pitchFamily="34" charset="0"/>
              </a:rPr>
              <a:t> (1) </a:t>
            </a:r>
            <a:r>
              <a:rPr lang="en-US" sz="1100" b="1" u="sng" dirty="0">
                <a:latin typeface="Arial" pitchFamily="34" charset="0"/>
                <a:cs typeface="Arial" pitchFamily="34" charset="0"/>
              </a:rPr>
              <a:t>Express Statutory Purpose</a:t>
            </a:r>
            <a:r>
              <a:rPr lang="en-US" sz="1100" b="1" dirty="0">
                <a:latin typeface="Arial" pitchFamily="34" charset="0"/>
                <a:cs typeface="Arial" pitchFamily="34" charset="0"/>
              </a:rPr>
              <a:t>:  </a:t>
            </a:r>
            <a:r>
              <a:rPr lang="en-US" sz="1100" dirty="0">
                <a:latin typeface="Arial" pitchFamily="34" charset="0"/>
                <a:cs typeface="Arial" pitchFamily="34" charset="0"/>
              </a:rPr>
              <a:t>The appropriation specifically directs us to spend a specific amount of money on a good or service. </a:t>
            </a:r>
          </a:p>
          <a:p>
            <a:pPr marL="712518" lvl="1">
              <a:spcBef>
                <a:spcPts val="0"/>
              </a:spcBef>
              <a:buNone/>
            </a:pPr>
            <a:endParaRPr lang="en-US" sz="1100" dirty="0">
              <a:latin typeface="Arial" pitchFamily="34" charset="0"/>
              <a:cs typeface="Arial" pitchFamily="34" charset="0"/>
            </a:endParaRPr>
          </a:p>
          <a:p>
            <a:pPr marL="712518" lvl="1">
              <a:spcBef>
                <a:spcPts val="0"/>
              </a:spcBef>
            </a:pPr>
            <a:r>
              <a:rPr lang="en-US" sz="1100" b="1" dirty="0">
                <a:latin typeface="Arial" pitchFamily="34" charset="0"/>
                <a:cs typeface="Arial" pitchFamily="34" charset="0"/>
              </a:rPr>
              <a:t> (2) </a:t>
            </a:r>
            <a:r>
              <a:rPr lang="en-US" sz="1100" b="1" u="sng" dirty="0">
                <a:latin typeface="Arial" pitchFamily="34" charset="0"/>
                <a:cs typeface="Arial" pitchFamily="34" charset="0"/>
              </a:rPr>
              <a:t>Necessary Expense Doctrine</a:t>
            </a:r>
            <a:r>
              <a:rPr lang="en-US" sz="1100" b="1" dirty="0">
                <a:latin typeface="Arial" pitchFamily="34" charset="0"/>
                <a:cs typeface="Arial" pitchFamily="34" charset="0"/>
              </a:rPr>
              <a:t>:</a:t>
            </a:r>
          </a:p>
          <a:p>
            <a:pPr marL="1187914" lvl="2">
              <a:spcBef>
                <a:spcPts val="0"/>
              </a:spcBef>
              <a:buFont typeface="Arial" pitchFamily="34" charset="0"/>
              <a:buChar char="•"/>
            </a:pPr>
            <a:r>
              <a:rPr lang="en-US" sz="1100" b="1" dirty="0">
                <a:latin typeface="Arial" pitchFamily="34" charset="0"/>
                <a:cs typeface="Arial" pitchFamily="34" charset="0"/>
              </a:rPr>
              <a:t> </a:t>
            </a:r>
            <a:r>
              <a:rPr lang="en-US" sz="1100" dirty="0">
                <a:latin typeface="Arial" pitchFamily="34" charset="0"/>
                <a:cs typeface="Arial" pitchFamily="34" charset="0"/>
              </a:rPr>
              <a:t>Congress also authorizes expenses for </a:t>
            </a:r>
            <a:r>
              <a:rPr lang="en-US" sz="1100" u="sng" dirty="0">
                <a:latin typeface="Arial" pitchFamily="34" charset="0"/>
                <a:cs typeface="Arial" pitchFamily="34" charset="0"/>
              </a:rPr>
              <a:t>general purposes</a:t>
            </a:r>
            <a:r>
              <a:rPr lang="en-US" sz="1100" dirty="0">
                <a:latin typeface="Arial" pitchFamily="34" charset="0"/>
                <a:cs typeface="Arial" pitchFamily="34" charset="0"/>
              </a:rPr>
              <a:t> in order to build some flexibility into the system– if not, Congress would be forced to specifically list each item we have authority to buy. </a:t>
            </a:r>
          </a:p>
          <a:p>
            <a:pPr marL="1187914" lvl="2">
              <a:spcBef>
                <a:spcPts val="0"/>
              </a:spcBef>
              <a:buFont typeface="Arial" pitchFamily="34" charset="0"/>
              <a:buChar char="•"/>
            </a:pPr>
            <a:r>
              <a:rPr lang="en-US" sz="1100" dirty="0">
                <a:latin typeface="Arial" pitchFamily="34" charset="0"/>
                <a:cs typeface="Arial" pitchFamily="34" charset="0"/>
              </a:rPr>
              <a:t> The expenditure is only appropriate IF it is </a:t>
            </a:r>
            <a:r>
              <a:rPr lang="en-US" sz="1100" u="sng" dirty="0">
                <a:latin typeface="Arial" pitchFamily="34" charset="0"/>
                <a:cs typeface="Arial" pitchFamily="34" charset="0"/>
              </a:rPr>
              <a:t>necessary</a:t>
            </a:r>
            <a:r>
              <a:rPr lang="en-US" sz="1100" dirty="0">
                <a:latin typeface="Arial" pitchFamily="34" charset="0"/>
                <a:cs typeface="Arial" pitchFamily="34" charset="0"/>
              </a:rPr>
              <a:t> and </a:t>
            </a:r>
            <a:r>
              <a:rPr lang="en-US" sz="1100" u="sng" dirty="0">
                <a:latin typeface="Arial" pitchFamily="34" charset="0"/>
                <a:cs typeface="Arial" pitchFamily="34" charset="0"/>
              </a:rPr>
              <a:t>incident</a:t>
            </a:r>
            <a:r>
              <a:rPr lang="en-US" sz="1100" dirty="0">
                <a:latin typeface="Arial" pitchFamily="34" charset="0"/>
                <a:cs typeface="Arial" pitchFamily="34" charset="0"/>
              </a:rPr>
              <a:t> to the proper execution of the fund’s general purpose.</a:t>
            </a:r>
          </a:p>
          <a:p>
            <a:pPr marL="1186759" lvl="2">
              <a:spcBef>
                <a:spcPts val="0"/>
              </a:spcBef>
              <a:buFont typeface="Arial" pitchFamily="34" charset="0"/>
              <a:buChar char="•"/>
            </a:pPr>
            <a:r>
              <a:rPr lang="en-US" sz="1100" dirty="0">
                <a:latin typeface="Arial" pitchFamily="34" charset="0"/>
                <a:cs typeface="Arial" pitchFamily="34" charset="0"/>
              </a:rPr>
              <a:t> The GAO applies this three part test which we will discuss in more detail in a minute… first express purpose.</a:t>
            </a:r>
          </a:p>
          <a:p>
            <a:pPr>
              <a:spcBef>
                <a:spcPts val="0"/>
              </a:spcBef>
            </a:pPr>
            <a:endParaRPr lang="en-US" sz="1100" dirty="0">
              <a:latin typeface="Arial" pitchFamily="34" charset="0"/>
              <a:cs typeface="Arial" pitchFamily="34" charset="0"/>
            </a:endParaRPr>
          </a:p>
        </p:txBody>
      </p:sp>
      <p:sp>
        <p:nvSpPr>
          <p:cNvPr id="4" name="Slide Number Placeholder 3"/>
          <p:cNvSpPr>
            <a:spLocks noGrp="1"/>
          </p:cNvSpPr>
          <p:nvPr>
            <p:ph type="sldNum" sz="quarter" idx="5"/>
          </p:nvPr>
        </p:nvSpPr>
        <p:spPr>
          <a:xfrm>
            <a:off x="1" y="9119496"/>
            <a:ext cx="7313541" cy="480060"/>
          </a:xfrm>
        </p:spPr>
        <p:txBody>
          <a:bodyPr/>
          <a:lstStyle/>
          <a:p>
            <a:fld id="{9F867835-5256-4A9C-A497-656AB895F6A6}" type="slidenum">
              <a:rPr lang="en-US" smtClean="0"/>
              <a:pPr/>
              <a:t>10</a:t>
            </a:fld>
            <a:endParaRPr lang="en-US" dirty="0"/>
          </a:p>
        </p:txBody>
      </p:sp>
    </p:spTree>
    <p:extLst>
      <p:ext uri="{BB962C8B-B14F-4D97-AF65-F5344CB8AC3E}">
        <p14:creationId xmlns:p14="http://schemas.microsoft.com/office/powerpoint/2010/main" val="1462349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457200" y="720725"/>
            <a:ext cx="6400800" cy="3600450"/>
          </a:xfrm>
          <a:ln/>
        </p:spPr>
      </p:sp>
      <p:sp>
        <p:nvSpPr>
          <p:cNvPr id="65539" name="Rectangle 3"/>
          <p:cNvSpPr>
            <a:spLocks noGrp="1" noChangeArrowheads="1"/>
          </p:cNvSpPr>
          <p:nvPr>
            <p:ph type="body" idx="1"/>
          </p:nvPr>
        </p:nvSpPr>
        <p:spPr>
          <a:xfrm>
            <a:off x="651014" y="4561227"/>
            <a:ext cx="6013174" cy="4318573"/>
          </a:xfrm>
          <a:noFill/>
          <a:ln w="9525"/>
        </p:spPr>
        <p:txBody>
          <a:bodyPr/>
          <a:lstStyle/>
          <a:p>
            <a:pPr defTabSz="950793">
              <a:defRPr/>
            </a:pPr>
            <a:r>
              <a:rPr lang="en-US" sz="1100" dirty="0">
                <a:latin typeface="Arial" pitchFamily="34" charset="0"/>
                <a:cs typeface="Arial" pitchFamily="34" charset="0"/>
              </a:rPr>
              <a:t> Instructor Comments</a:t>
            </a:r>
          </a:p>
          <a:p>
            <a:pPr marL="475397" lvl="1" defTabSz="950793">
              <a:defRPr/>
            </a:pPr>
            <a:endParaRPr lang="en-US" sz="1100" dirty="0">
              <a:latin typeface="Arial" pitchFamily="34" charset="0"/>
              <a:cs typeface="Arial" pitchFamily="34" charset="0"/>
            </a:endParaRPr>
          </a:p>
          <a:p>
            <a:pPr marL="475397" lvl="1" defTabSz="950793">
              <a:defRPr/>
            </a:pPr>
            <a:r>
              <a:rPr lang="en-US" sz="1100" b="1" dirty="0">
                <a:latin typeface="Arial" pitchFamily="34" charset="0"/>
                <a:cs typeface="Arial" pitchFamily="34" charset="0"/>
              </a:rPr>
              <a:t> Express Purpose:  </a:t>
            </a:r>
            <a:r>
              <a:rPr lang="en-US" sz="1100" dirty="0">
                <a:latin typeface="Arial" pitchFamily="34" charset="0"/>
                <a:cs typeface="Arial" pitchFamily="34" charset="0"/>
              </a:rPr>
              <a:t>Congress tells us in great detail exactly to spend appropriated funds.</a:t>
            </a:r>
          </a:p>
          <a:p>
            <a:pPr marL="950793" lvl="2" defTabSz="950793">
              <a:buFont typeface="Arial" pitchFamily="34" charset="0"/>
              <a:buChar char="•"/>
              <a:defRPr/>
            </a:pPr>
            <a:r>
              <a:rPr lang="en-US" sz="1100" dirty="0">
                <a:latin typeface="Arial" pitchFamily="34" charset="0"/>
                <a:cs typeface="Arial" pitchFamily="34" charset="0"/>
              </a:rPr>
              <a:t> Express purposes may be outlined in:</a:t>
            </a:r>
          </a:p>
          <a:p>
            <a:pPr marL="1426190" lvl="3" defTabSz="950793">
              <a:buFont typeface="Arial" pitchFamily="34" charset="0"/>
              <a:buChar char="•"/>
              <a:defRPr/>
            </a:pPr>
            <a:r>
              <a:rPr lang="en-US" sz="1100" dirty="0">
                <a:latin typeface="Arial" pitchFamily="34" charset="0"/>
                <a:cs typeface="Arial" pitchFamily="34" charset="0"/>
              </a:rPr>
              <a:t> US Code (Organic or other)</a:t>
            </a:r>
          </a:p>
          <a:p>
            <a:pPr marL="1426190" lvl="3" defTabSz="950793">
              <a:buFont typeface="Arial" pitchFamily="34" charset="0"/>
              <a:buChar char="•"/>
              <a:defRPr/>
            </a:pPr>
            <a:r>
              <a:rPr lang="en-US" sz="1100" dirty="0">
                <a:latin typeface="Arial" pitchFamily="34" charset="0"/>
                <a:cs typeface="Arial" pitchFamily="34" charset="0"/>
              </a:rPr>
              <a:t> Appropriation Act (DODAA) - Including supplementals and continuing resolutions</a:t>
            </a:r>
          </a:p>
          <a:p>
            <a:pPr marL="1426190" lvl="3" defTabSz="950793">
              <a:buFont typeface="Arial" pitchFamily="34" charset="0"/>
              <a:buChar char="•"/>
              <a:defRPr/>
            </a:pPr>
            <a:r>
              <a:rPr lang="en-US" sz="1100" dirty="0">
                <a:latin typeface="Arial" pitchFamily="34" charset="0"/>
                <a:cs typeface="Arial" pitchFamily="34" charset="0"/>
              </a:rPr>
              <a:t> Authorization Act (NDAA)</a:t>
            </a:r>
          </a:p>
          <a:p>
            <a:pPr marL="1426190" lvl="3" defTabSz="950793">
              <a:buFont typeface="Arial" pitchFamily="34" charset="0"/>
              <a:buChar char="•"/>
              <a:defRPr/>
            </a:pPr>
            <a:r>
              <a:rPr lang="en-US" sz="1100" dirty="0">
                <a:latin typeface="Arial" pitchFamily="34" charset="0"/>
                <a:cs typeface="Arial" pitchFamily="34" charset="0"/>
              </a:rPr>
              <a:t> Committee and Conference Reports</a:t>
            </a:r>
          </a:p>
          <a:p>
            <a:pPr marL="1426190" lvl="3" defTabSz="950793">
              <a:buFont typeface="Arial" pitchFamily="34" charset="0"/>
              <a:buChar char="•"/>
              <a:defRPr/>
            </a:pPr>
            <a:r>
              <a:rPr lang="en-US" sz="1100" dirty="0">
                <a:latin typeface="Arial" pitchFamily="34" charset="0"/>
                <a:cs typeface="Arial" pitchFamily="34" charset="0"/>
              </a:rPr>
              <a:t> Budget Request Documents</a:t>
            </a:r>
          </a:p>
          <a:p>
            <a:pPr marL="1426190" lvl="3" defTabSz="950793">
              <a:buFont typeface="Arial" pitchFamily="34" charset="0"/>
              <a:buChar char="•"/>
              <a:defRPr/>
            </a:pPr>
            <a:r>
              <a:rPr lang="en-US" sz="1100" dirty="0">
                <a:latin typeface="Arial" pitchFamily="34" charset="0"/>
                <a:cs typeface="Arial" pitchFamily="34" charset="0"/>
              </a:rPr>
              <a:t> Agency Regulations</a:t>
            </a:r>
          </a:p>
          <a:p>
            <a:pPr marL="1426190" lvl="3" defTabSz="950793">
              <a:buFont typeface="Arial" pitchFamily="34" charset="0"/>
              <a:buChar char="•"/>
              <a:defRPr/>
            </a:pPr>
            <a:r>
              <a:rPr lang="en-US" sz="1100" dirty="0">
                <a:latin typeface="Arial" pitchFamily="34" charset="0"/>
                <a:cs typeface="Arial" pitchFamily="34" charset="0"/>
              </a:rPr>
              <a:t> GAO decisions and opinions</a:t>
            </a:r>
          </a:p>
          <a:p>
            <a:pPr lvl="1"/>
            <a:endParaRPr lang="en-US" sz="1100" dirty="0">
              <a:latin typeface="Arial" pitchFamily="34" charset="0"/>
              <a:cs typeface="Arial" pitchFamily="34" charset="0"/>
            </a:endParaRPr>
          </a:p>
          <a:p>
            <a:pPr lvl="1"/>
            <a:r>
              <a:rPr lang="en-US" sz="1100" dirty="0">
                <a:latin typeface="Arial" pitchFamily="34" charset="0"/>
                <a:cs typeface="Arial" pitchFamily="34" charset="0"/>
              </a:rPr>
              <a:t> </a:t>
            </a:r>
            <a:r>
              <a:rPr lang="en-US" sz="1100" b="1" dirty="0">
                <a:latin typeface="Arial" pitchFamily="34" charset="0"/>
                <a:cs typeface="Arial" pitchFamily="34" charset="0"/>
              </a:rPr>
              <a:t>For example</a:t>
            </a:r>
            <a:r>
              <a:rPr lang="en-US" sz="1100" dirty="0">
                <a:latin typeface="Arial" pitchFamily="34" charset="0"/>
                <a:cs typeface="Arial" pitchFamily="34" charset="0"/>
              </a:rPr>
              <a:t>, in the 2016 CAA (NDAA)… Congress </a:t>
            </a:r>
            <a:r>
              <a:rPr lang="en-US" sz="1100" dirty="0">
                <a:solidFill>
                  <a:schemeClr val="tx2">
                    <a:lumMod val="75000"/>
                  </a:schemeClr>
                </a:solidFill>
                <a:latin typeface="Arial" pitchFamily="34" charset="0"/>
                <a:cs typeface="Arial" pitchFamily="34" charset="0"/>
              </a:rPr>
              <a:t>authorizes $487.595M of RDT&amp;E for the Iron Dome short-range rocket  defense program.</a:t>
            </a:r>
            <a:endParaRPr lang="en-US" sz="1100" dirty="0">
              <a:latin typeface="Arial" pitchFamily="34" charset="0"/>
              <a:cs typeface="Arial" pitchFamily="34" charset="0"/>
            </a:endParaRPr>
          </a:p>
        </p:txBody>
      </p:sp>
      <p:sp>
        <p:nvSpPr>
          <p:cNvPr id="4" name="Slide Number Placeholder 3"/>
          <p:cNvSpPr>
            <a:spLocks noGrp="1"/>
          </p:cNvSpPr>
          <p:nvPr>
            <p:ph type="sldNum" sz="quarter" idx="5"/>
          </p:nvPr>
        </p:nvSpPr>
        <p:spPr>
          <a:xfrm>
            <a:off x="1" y="9119496"/>
            <a:ext cx="7313541" cy="480060"/>
          </a:xfrm>
        </p:spPr>
        <p:txBody>
          <a:bodyPr/>
          <a:lstStyle/>
          <a:p>
            <a:fld id="{9F867835-5256-4A9C-A497-656AB895F6A6}" type="slidenum">
              <a:rPr lang="en-US" smtClean="0"/>
              <a:pPr/>
              <a:t>11</a:t>
            </a:fld>
            <a:endParaRPr lang="en-US" dirty="0"/>
          </a:p>
        </p:txBody>
      </p:sp>
    </p:spTree>
    <p:extLst>
      <p:ext uri="{BB962C8B-B14F-4D97-AF65-F5344CB8AC3E}">
        <p14:creationId xmlns:p14="http://schemas.microsoft.com/office/powerpoint/2010/main" val="14480643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457200" y="720725"/>
            <a:ext cx="6400800" cy="3600450"/>
          </a:xfrm>
          <a:ln/>
        </p:spPr>
      </p:sp>
      <p:sp>
        <p:nvSpPr>
          <p:cNvPr id="67587" name="Rectangle 4"/>
          <p:cNvSpPr>
            <a:spLocks noGrp="1" noChangeArrowheads="1"/>
          </p:cNvSpPr>
          <p:nvPr>
            <p:ph type="body" idx="1"/>
          </p:nvPr>
        </p:nvSpPr>
        <p:spPr>
          <a:noFill/>
          <a:ln w="9525"/>
        </p:spPr>
        <p:txBody>
          <a:bodyPr/>
          <a:lstStyle/>
          <a:p>
            <a:pPr defTabSz="950793">
              <a:spcBef>
                <a:spcPts val="0"/>
              </a:spcBef>
              <a:defRPr/>
            </a:pPr>
            <a:r>
              <a:rPr lang="en-US" sz="1100" dirty="0">
                <a:latin typeface="Arial" pitchFamily="34" charset="0"/>
                <a:cs typeface="Arial" pitchFamily="34" charset="0"/>
              </a:rPr>
              <a:t> Instructor Comments</a:t>
            </a:r>
          </a:p>
          <a:p>
            <a:pPr marL="237121" indent="-237121">
              <a:buFont typeface="+mj-lt"/>
              <a:buAutoNum type="arabicPeriod"/>
            </a:pPr>
            <a:endParaRPr lang="en-US" sz="1100" dirty="0">
              <a:latin typeface="Arial" pitchFamily="34" charset="0"/>
              <a:cs typeface="Arial" pitchFamily="34" charset="0"/>
            </a:endParaRPr>
          </a:p>
          <a:p>
            <a:pPr marL="245952" lvl="2" indent="-245952">
              <a:spcBef>
                <a:spcPts val="0"/>
              </a:spcBef>
              <a:buFont typeface="Arial" pitchFamily="34" charset="0"/>
              <a:buChar char="•"/>
            </a:pPr>
            <a:r>
              <a:rPr lang="en-US" sz="1100" b="1" dirty="0">
                <a:latin typeface="Arial" pitchFamily="34" charset="0"/>
                <a:cs typeface="Arial" pitchFamily="34" charset="0"/>
              </a:rPr>
              <a:t>When your expenditure is not specifically provided for in the authorization act, we apply the necessary expense test:</a:t>
            </a:r>
          </a:p>
          <a:p>
            <a:pPr marL="237121" indent="-237121"/>
            <a:endParaRPr lang="en-US" sz="1100" dirty="0">
              <a:latin typeface="Arial" pitchFamily="34" charset="0"/>
              <a:cs typeface="Arial" pitchFamily="34" charset="0"/>
            </a:endParaRPr>
          </a:p>
          <a:p>
            <a:pPr marL="361500" lvl="2" indent="-361500">
              <a:buFont typeface="+mj-lt"/>
              <a:buAutoNum type="arabicPeriod"/>
            </a:pPr>
            <a:r>
              <a:rPr lang="en-US" sz="1100" b="1" dirty="0">
                <a:latin typeface="Arial" pitchFamily="34" charset="0"/>
                <a:cs typeface="Arial" pitchFamily="34" charset="0"/>
              </a:rPr>
              <a:t>The expenditure must be necessary and incident to the appropriation? </a:t>
            </a:r>
          </a:p>
          <a:p>
            <a:pPr marL="361500" lvl="2" indent="-361500"/>
            <a:endParaRPr lang="en-US" sz="1100" b="1" dirty="0">
              <a:latin typeface="Arial" pitchFamily="34" charset="0"/>
              <a:cs typeface="Arial" pitchFamily="34" charset="0"/>
            </a:endParaRPr>
          </a:p>
          <a:p>
            <a:pPr marL="709793" lvl="2" indent="-288870">
              <a:buAutoNum type="alphaUcPeriod"/>
            </a:pPr>
            <a:r>
              <a:rPr lang="en-US" sz="1100" dirty="0">
                <a:latin typeface="Arial" pitchFamily="34" charset="0"/>
                <a:cs typeface="Arial" pitchFamily="34" charset="0"/>
              </a:rPr>
              <a:t>Look to the Appropriation:  Is this expense </a:t>
            </a:r>
            <a:r>
              <a:rPr lang="en-US" sz="1100" u="sng" dirty="0">
                <a:latin typeface="Arial" pitchFamily="34" charset="0"/>
                <a:cs typeface="Arial" pitchFamily="34" charset="0"/>
              </a:rPr>
              <a:t>logically related </a:t>
            </a:r>
            <a:r>
              <a:rPr lang="en-US" sz="1100" dirty="0">
                <a:latin typeface="Arial" pitchFamily="34" charset="0"/>
                <a:cs typeface="Arial" pitchFamily="34" charset="0"/>
              </a:rPr>
              <a:t>to the appropriation’s purpose? </a:t>
            </a:r>
          </a:p>
          <a:p>
            <a:pPr marL="709793" lvl="2" indent="-288870">
              <a:buAutoNum type="alphaUcPeriod"/>
            </a:pPr>
            <a:endParaRPr lang="en-US" sz="1100" b="1" dirty="0">
              <a:latin typeface="Arial" pitchFamily="34" charset="0"/>
              <a:cs typeface="Arial" pitchFamily="34" charset="0"/>
            </a:endParaRPr>
          </a:p>
          <a:p>
            <a:pPr marL="709793" lvl="2" indent="-288870">
              <a:buAutoNum type="alphaUcPeriod"/>
            </a:pPr>
            <a:r>
              <a:rPr lang="en-US" sz="1100" dirty="0">
                <a:latin typeface="Arial" pitchFamily="34" charset="0"/>
                <a:cs typeface="Arial" pitchFamily="34" charset="0"/>
              </a:rPr>
              <a:t>Look to the Agency:  Does this expenditure make a </a:t>
            </a:r>
            <a:r>
              <a:rPr lang="en-US" sz="1100" u="sng" dirty="0">
                <a:latin typeface="Arial" pitchFamily="34" charset="0"/>
                <a:cs typeface="Arial" pitchFamily="34" charset="0"/>
              </a:rPr>
              <a:t>direct contribution</a:t>
            </a:r>
            <a:r>
              <a:rPr lang="en-US" sz="1100" dirty="0">
                <a:latin typeface="Arial" pitchFamily="34" charset="0"/>
                <a:cs typeface="Arial" pitchFamily="34" charset="0"/>
              </a:rPr>
              <a:t> to carry out an authorized agency function? </a:t>
            </a:r>
            <a:endParaRPr lang="en-US" sz="1100" b="1" dirty="0">
              <a:latin typeface="Arial" pitchFamily="34" charset="0"/>
              <a:cs typeface="Arial" pitchFamily="34" charset="0"/>
            </a:endParaRPr>
          </a:p>
          <a:p>
            <a:pPr marL="711363" lvl="1" indent="-237121"/>
            <a:endParaRPr lang="en-US" sz="1100" dirty="0">
              <a:latin typeface="Arial" pitchFamily="34" charset="0"/>
              <a:cs typeface="Arial" pitchFamily="34" charset="0"/>
            </a:endParaRPr>
          </a:p>
          <a:p>
            <a:pPr marL="237121" indent="-237121">
              <a:buNone/>
            </a:pPr>
            <a:r>
              <a:rPr lang="en-US" sz="1100" dirty="0">
                <a:latin typeface="Arial" pitchFamily="34" charset="0"/>
                <a:cs typeface="Arial" pitchFamily="34" charset="0"/>
              </a:rPr>
              <a:t>2.  The expenditure must not be prohibited by law.</a:t>
            </a:r>
          </a:p>
          <a:p>
            <a:pPr marL="237121" indent="-237121">
              <a:buFont typeface="Arial" pitchFamily="34" charset="0"/>
              <a:buChar char="•"/>
            </a:pPr>
            <a:endParaRPr lang="en-US" sz="1100" dirty="0">
              <a:latin typeface="Arial" pitchFamily="34" charset="0"/>
              <a:cs typeface="Arial" pitchFamily="34" charset="0"/>
            </a:endParaRPr>
          </a:p>
          <a:p>
            <a:pPr marL="237121" indent="-237121">
              <a:buNone/>
            </a:pPr>
            <a:r>
              <a:rPr lang="en-US" sz="1100" dirty="0">
                <a:latin typeface="Arial" pitchFamily="34" charset="0"/>
                <a:cs typeface="Arial" pitchFamily="34" charset="0"/>
              </a:rPr>
              <a:t>3.  The expenditure must not be otherwise provided for.  </a:t>
            </a:r>
            <a:r>
              <a:rPr lang="en-US" sz="1100" b="0" dirty="0">
                <a:latin typeface="Arial" pitchFamily="34" charset="0"/>
                <a:cs typeface="Arial" pitchFamily="34" charset="0"/>
              </a:rPr>
              <a:t>It can’t fall within the scope of another appropriation or funding scheme.</a:t>
            </a:r>
          </a:p>
        </p:txBody>
      </p:sp>
      <p:sp>
        <p:nvSpPr>
          <p:cNvPr id="4" name="Slide Number Placeholder 3"/>
          <p:cNvSpPr>
            <a:spLocks noGrp="1"/>
          </p:cNvSpPr>
          <p:nvPr>
            <p:ph type="sldNum" sz="quarter" idx="5"/>
          </p:nvPr>
        </p:nvSpPr>
        <p:spPr>
          <a:xfrm>
            <a:off x="1" y="9119496"/>
            <a:ext cx="7313541" cy="480060"/>
          </a:xfrm>
        </p:spPr>
        <p:txBody>
          <a:bodyPr/>
          <a:lstStyle/>
          <a:p>
            <a:fld id="{9F867835-5256-4A9C-A497-656AB895F6A6}" type="slidenum">
              <a:rPr lang="en-US" smtClean="0"/>
              <a:pPr/>
              <a:t>12</a:t>
            </a:fld>
            <a:endParaRPr lang="en-US" dirty="0"/>
          </a:p>
        </p:txBody>
      </p:sp>
    </p:spTree>
    <p:extLst>
      <p:ext uri="{BB962C8B-B14F-4D97-AF65-F5344CB8AC3E}">
        <p14:creationId xmlns:p14="http://schemas.microsoft.com/office/powerpoint/2010/main" val="25280757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457200" y="720725"/>
            <a:ext cx="6400800" cy="3600450"/>
          </a:xfrm>
          <a:ln/>
        </p:spPr>
      </p:sp>
      <p:sp>
        <p:nvSpPr>
          <p:cNvPr id="70659" name="Rectangle 4"/>
          <p:cNvSpPr>
            <a:spLocks noGrp="1" noChangeArrowheads="1"/>
          </p:cNvSpPr>
          <p:nvPr>
            <p:ph type="body" idx="1"/>
          </p:nvPr>
        </p:nvSpPr>
        <p:spPr>
          <a:noFill/>
          <a:ln w="9525"/>
        </p:spPr>
        <p:txBody>
          <a:bodyPr/>
          <a:lstStyle/>
          <a:p>
            <a:pPr defTabSz="950793">
              <a:spcBef>
                <a:spcPts val="0"/>
              </a:spcBef>
              <a:defRPr/>
            </a:pPr>
            <a:r>
              <a:rPr lang="en-US" sz="1100" dirty="0">
                <a:latin typeface="Arial" pitchFamily="34" charset="0"/>
                <a:cs typeface="Arial" pitchFamily="34" charset="0"/>
              </a:rPr>
              <a:t> Instructor Comments</a:t>
            </a:r>
          </a:p>
          <a:p>
            <a:pPr marL="228595" indent="-228595">
              <a:buFont typeface="+mj-lt"/>
              <a:buAutoNum type="arabicPeriod"/>
            </a:pPr>
            <a:endParaRPr lang="en-US" sz="1100" dirty="0">
              <a:latin typeface="Arial" pitchFamily="34" charset="0"/>
              <a:cs typeface="Arial" pitchFamily="34" charset="0"/>
            </a:endParaRPr>
          </a:p>
          <a:p>
            <a:pPr marL="475397" lvl="1">
              <a:spcBef>
                <a:spcPts val="0"/>
              </a:spcBef>
            </a:pPr>
            <a:r>
              <a:rPr lang="en-US" sz="1100" dirty="0">
                <a:latin typeface="Arial" pitchFamily="34" charset="0"/>
                <a:cs typeface="Arial" pitchFamily="34" charset="0"/>
              </a:rPr>
              <a:t>  1. The expense must bear a </a:t>
            </a:r>
            <a:r>
              <a:rPr lang="en-US" sz="1100" b="1" dirty="0">
                <a:latin typeface="Arial" pitchFamily="34" charset="0"/>
                <a:cs typeface="Arial" pitchFamily="34" charset="0"/>
              </a:rPr>
              <a:t>logical relationship </a:t>
            </a:r>
            <a:r>
              <a:rPr lang="en-US" sz="1100" dirty="0">
                <a:latin typeface="Arial" pitchFamily="34" charset="0"/>
                <a:cs typeface="Arial" pitchFamily="34" charset="0"/>
              </a:rPr>
              <a:t>to the appropriation? Are we spending appropriated funds on a good or service that fits within the authority provided for by the appropriation?</a:t>
            </a:r>
          </a:p>
          <a:p>
            <a:pPr>
              <a:spcBef>
                <a:spcPts val="0"/>
              </a:spcBef>
              <a:buFont typeface="+mj-lt"/>
              <a:buAutoNum type="arabicPeriod"/>
            </a:pPr>
            <a:endParaRPr lang="en-US" sz="1100" b="0" dirty="0">
              <a:latin typeface="Arial" pitchFamily="34" charset="0"/>
              <a:cs typeface="Arial" pitchFamily="34" charset="0"/>
            </a:endParaRPr>
          </a:p>
          <a:p>
            <a:pPr marL="475397" lvl="1">
              <a:spcBef>
                <a:spcPts val="0"/>
              </a:spcBef>
            </a:pPr>
            <a:r>
              <a:rPr lang="en-US" sz="1100" dirty="0">
                <a:latin typeface="Arial" pitchFamily="34" charset="0"/>
                <a:cs typeface="Arial" pitchFamily="34" charset="0"/>
              </a:rPr>
              <a:t>  2.  Will this expense make a </a:t>
            </a:r>
            <a:r>
              <a:rPr lang="en-US" sz="1100" b="1" dirty="0">
                <a:latin typeface="Arial" pitchFamily="34" charset="0"/>
                <a:cs typeface="Arial" pitchFamily="34" charset="0"/>
              </a:rPr>
              <a:t>direct contribution </a:t>
            </a:r>
            <a:r>
              <a:rPr lang="en-US" sz="1100" dirty="0">
                <a:latin typeface="Arial" pitchFamily="34" charset="0"/>
                <a:cs typeface="Arial" pitchFamily="34" charset="0"/>
              </a:rPr>
              <a:t>to an authorized agency function?  Are we spending appropriated funds on a good or service that fits within the agency’s mission/mandate?</a:t>
            </a:r>
          </a:p>
        </p:txBody>
      </p:sp>
      <p:sp>
        <p:nvSpPr>
          <p:cNvPr id="4" name="Slide Number Placeholder 3"/>
          <p:cNvSpPr>
            <a:spLocks noGrp="1"/>
          </p:cNvSpPr>
          <p:nvPr>
            <p:ph type="sldNum" sz="quarter" idx="5"/>
          </p:nvPr>
        </p:nvSpPr>
        <p:spPr>
          <a:xfrm>
            <a:off x="1" y="9119496"/>
            <a:ext cx="7313541" cy="480060"/>
          </a:xfrm>
        </p:spPr>
        <p:txBody>
          <a:bodyPr/>
          <a:lstStyle/>
          <a:p>
            <a:fld id="{9F867835-5256-4A9C-A497-656AB895F6A6}" type="slidenum">
              <a:rPr lang="en-US" smtClean="0"/>
              <a:pPr/>
              <a:t>13</a:t>
            </a:fld>
            <a:endParaRPr lang="en-US" dirty="0"/>
          </a:p>
        </p:txBody>
      </p:sp>
    </p:spTree>
    <p:extLst>
      <p:ext uri="{BB962C8B-B14F-4D97-AF65-F5344CB8AC3E}">
        <p14:creationId xmlns:p14="http://schemas.microsoft.com/office/powerpoint/2010/main" val="38522513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457200" y="720725"/>
            <a:ext cx="6400800" cy="3600450"/>
          </a:xfrm>
          <a:ln/>
        </p:spPr>
      </p:sp>
      <p:sp>
        <p:nvSpPr>
          <p:cNvPr id="70659" name="Rectangle 4"/>
          <p:cNvSpPr>
            <a:spLocks noGrp="1" noChangeArrowheads="1"/>
          </p:cNvSpPr>
          <p:nvPr>
            <p:ph type="body" idx="1"/>
          </p:nvPr>
        </p:nvSpPr>
        <p:spPr>
          <a:noFill/>
          <a:ln w="9525"/>
        </p:spPr>
        <p:txBody>
          <a:bodyPr/>
          <a:lstStyle/>
          <a:p>
            <a:pPr defTabSz="950793">
              <a:spcBef>
                <a:spcPts val="0"/>
              </a:spcBef>
              <a:defRPr/>
            </a:pPr>
            <a:r>
              <a:rPr lang="en-US" sz="1100" dirty="0">
                <a:latin typeface="Arial" pitchFamily="34" charset="0"/>
                <a:cs typeface="Arial" pitchFamily="34" charset="0"/>
              </a:rPr>
              <a:t>  Instructor Comments</a:t>
            </a:r>
          </a:p>
          <a:p>
            <a:pPr>
              <a:spcBef>
                <a:spcPts val="0"/>
              </a:spcBef>
              <a:buFont typeface="+mj-lt"/>
              <a:buAutoNum type="arabicPeriod"/>
            </a:pPr>
            <a:endParaRPr lang="en-US" sz="1100" dirty="0">
              <a:latin typeface="Arial" pitchFamily="34" charset="0"/>
              <a:cs typeface="Arial" pitchFamily="34" charset="0"/>
            </a:endParaRPr>
          </a:p>
          <a:p>
            <a:pPr marL="475397" lvl="1">
              <a:spcBef>
                <a:spcPts val="0"/>
              </a:spcBef>
            </a:pPr>
            <a:r>
              <a:rPr lang="en-US" sz="1100" dirty="0">
                <a:latin typeface="Arial" pitchFamily="34" charset="0"/>
                <a:cs typeface="Arial" pitchFamily="34" charset="0"/>
              </a:rPr>
              <a:t> 1.  The Leahy Amdt in every DoDAA prohibits using funds to train security forces of a country accused of committing atrocities (Ft. Benning, school of Americas trained S. American militaries who then committed atrocities). </a:t>
            </a:r>
          </a:p>
          <a:p>
            <a:pPr>
              <a:spcBef>
                <a:spcPts val="0"/>
              </a:spcBef>
              <a:buFont typeface="+mj-lt"/>
              <a:buAutoNum type="arabicPeriod"/>
            </a:pPr>
            <a:endParaRPr lang="en-US" sz="1100" b="0" dirty="0">
              <a:latin typeface="Arial" pitchFamily="34" charset="0"/>
              <a:cs typeface="Arial" pitchFamily="34" charset="0"/>
            </a:endParaRPr>
          </a:p>
          <a:p>
            <a:pPr marL="475397" lvl="1">
              <a:spcBef>
                <a:spcPts val="0"/>
              </a:spcBef>
            </a:pPr>
            <a:r>
              <a:rPr lang="en-US" sz="1100" dirty="0">
                <a:latin typeface="Arial" pitchFamily="34" charset="0"/>
                <a:cs typeface="Arial" pitchFamily="34" charset="0"/>
              </a:rPr>
              <a:t>  2.  GTMO.  2014 NDAA prohibits the use of appropriated funds to transfer, release, or assist in the transfer or release of GTMO prisoners to the United States.</a:t>
            </a:r>
          </a:p>
          <a:p>
            <a:pPr>
              <a:spcBef>
                <a:spcPts val="0"/>
              </a:spcBef>
            </a:pPr>
            <a:endParaRPr lang="en-US" sz="1100" b="0" dirty="0">
              <a:latin typeface="Arial" pitchFamily="34" charset="0"/>
              <a:cs typeface="Arial" pitchFamily="34" charset="0"/>
            </a:endParaRPr>
          </a:p>
          <a:p>
            <a:pPr marL="950793" lvl="2">
              <a:spcBef>
                <a:spcPts val="0"/>
              </a:spcBef>
              <a:buFont typeface="Arial" pitchFamily="34" charset="0"/>
              <a:buChar char="•"/>
            </a:pPr>
            <a:r>
              <a:rPr lang="en-US" sz="1100" dirty="0">
                <a:latin typeface="Arial" pitchFamily="34" charset="0"/>
                <a:cs typeface="Arial" pitchFamily="34" charset="0"/>
              </a:rPr>
              <a:t> You may have an expense that is (1) necessary and incident (i.e. detainees) and (2) not otherwise provided for… BUT you cannot use appropriated funds because (3) it is prohibited by law…  </a:t>
            </a:r>
          </a:p>
          <a:p>
            <a:pPr>
              <a:spcBef>
                <a:spcPts val="0"/>
              </a:spcBef>
            </a:pPr>
            <a:endParaRPr lang="en-US" sz="1100" b="0" dirty="0">
              <a:latin typeface="Arial" pitchFamily="34" charset="0"/>
              <a:cs typeface="Arial" pitchFamily="34" charset="0"/>
            </a:endParaRPr>
          </a:p>
          <a:p>
            <a:pPr marL="950793" lvl="2">
              <a:spcBef>
                <a:spcPts val="0"/>
              </a:spcBef>
              <a:buFont typeface="Arial" pitchFamily="34" charset="0"/>
              <a:buChar char="•"/>
            </a:pPr>
            <a:r>
              <a:rPr lang="en-US" sz="1100" dirty="0">
                <a:latin typeface="Arial" pitchFamily="34" charset="0"/>
                <a:cs typeface="Arial" pitchFamily="34" charset="0"/>
              </a:rPr>
              <a:t> For this reason, JA’s at the operational level must conduct sound legal research – examining both positive authority AND potential prohibitions.</a:t>
            </a:r>
          </a:p>
          <a:p>
            <a:endParaRPr lang="en-US" sz="1100" dirty="0">
              <a:latin typeface="Arial" pitchFamily="34" charset="0"/>
              <a:cs typeface="Arial" pitchFamily="34" charset="0"/>
            </a:endParaRPr>
          </a:p>
        </p:txBody>
      </p:sp>
      <p:sp>
        <p:nvSpPr>
          <p:cNvPr id="5" name="Slide Number Placeholder 3"/>
          <p:cNvSpPr>
            <a:spLocks noGrp="1"/>
          </p:cNvSpPr>
          <p:nvPr>
            <p:ph type="sldNum" sz="quarter" idx="5"/>
          </p:nvPr>
        </p:nvSpPr>
        <p:spPr>
          <a:xfrm>
            <a:off x="1" y="9119496"/>
            <a:ext cx="7313541" cy="480060"/>
          </a:xfrm>
        </p:spPr>
        <p:txBody>
          <a:bodyPr/>
          <a:lstStyle/>
          <a:p>
            <a:fld id="{9F867835-5256-4A9C-A497-656AB895F6A6}" type="slidenum">
              <a:rPr lang="en-US" smtClean="0"/>
              <a:pPr/>
              <a:t>14</a:t>
            </a:fld>
            <a:endParaRPr lang="en-US" dirty="0"/>
          </a:p>
        </p:txBody>
      </p:sp>
    </p:spTree>
    <p:extLst>
      <p:ext uri="{BB962C8B-B14F-4D97-AF65-F5344CB8AC3E}">
        <p14:creationId xmlns:p14="http://schemas.microsoft.com/office/powerpoint/2010/main" val="293538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457200" y="720725"/>
            <a:ext cx="6400800" cy="3600450"/>
          </a:xfrm>
          <a:ln/>
        </p:spPr>
      </p:sp>
      <p:sp>
        <p:nvSpPr>
          <p:cNvPr id="70659" name="Rectangle 4"/>
          <p:cNvSpPr>
            <a:spLocks noGrp="1" noChangeArrowheads="1"/>
          </p:cNvSpPr>
          <p:nvPr>
            <p:ph type="body" idx="1"/>
          </p:nvPr>
        </p:nvSpPr>
        <p:spPr>
          <a:noFill/>
          <a:ln w="9525"/>
        </p:spPr>
        <p:txBody>
          <a:bodyPr/>
          <a:lstStyle/>
          <a:p>
            <a:pPr defTabSz="950793">
              <a:spcBef>
                <a:spcPts val="0"/>
              </a:spcBef>
              <a:defRPr/>
            </a:pPr>
            <a:r>
              <a:rPr lang="en-US" sz="1100" dirty="0">
                <a:latin typeface="Arial" pitchFamily="34" charset="0"/>
                <a:cs typeface="Arial" pitchFamily="34" charset="0"/>
              </a:rPr>
              <a:t> Instructor Comments</a:t>
            </a:r>
          </a:p>
          <a:p>
            <a:pPr marL="237121" indent="-237121">
              <a:buNone/>
            </a:pPr>
            <a:endParaRPr lang="en-US" sz="1100" dirty="0">
              <a:latin typeface="Arial" pitchFamily="34" charset="0"/>
              <a:cs typeface="Arial" pitchFamily="34" charset="0"/>
            </a:endParaRPr>
          </a:p>
          <a:p>
            <a:pPr marL="475397" lvl="1">
              <a:spcBef>
                <a:spcPts val="0"/>
              </a:spcBef>
            </a:pPr>
            <a:r>
              <a:rPr lang="en-US" sz="1100" dirty="0">
                <a:latin typeface="Arial" pitchFamily="34" charset="0"/>
                <a:cs typeface="Arial" pitchFamily="34" charset="0"/>
              </a:rPr>
              <a:t> #3 - The expenditure must not be otherwise provided for: </a:t>
            </a:r>
          </a:p>
          <a:p>
            <a:pPr marL="1186759" lvl="2" indent="-237121">
              <a:spcBef>
                <a:spcPts val="0"/>
              </a:spcBef>
              <a:buFont typeface="Arial" pitchFamily="34" charset="0"/>
              <a:buChar char="•"/>
            </a:pPr>
            <a:r>
              <a:rPr lang="en-US" sz="1100" dirty="0">
                <a:latin typeface="Arial" pitchFamily="34" charset="0"/>
                <a:cs typeface="Arial" pitchFamily="34" charset="0"/>
              </a:rPr>
              <a:t>It can’t fall within the scope of another appropriation of funding scheme.</a:t>
            </a:r>
          </a:p>
          <a:p>
            <a:pPr marL="1186759" lvl="2" indent="-237121">
              <a:spcBef>
                <a:spcPts val="0"/>
              </a:spcBef>
              <a:buFont typeface="Arial" pitchFamily="34" charset="0"/>
              <a:buChar char="•"/>
            </a:pPr>
            <a:r>
              <a:rPr lang="en-US" sz="1100" dirty="0">
                <a:latin typeface="Arial" pitchFamily="34" charset="0"/>
                <a:cs typeface="Arial" pitchFamily="34" charset="0"/>
              </a:rPr>
              <a:t>For example – if the Army is planning on buying Mike Model UH-60s and they have two pots of funds (1) Aircraft Procurement or (2) Other Procurement, they should use Aircraft procurement.    </a:t>
            </a:r>
          </a:p>
          <a:p>
            <a:pPr>
              <a:spcBef>
                <a:spcPts val="0"/>
              </a:spcBef>
            </a:pPr>
            <a:endParaRPr lang="en-US" sz="1100" dirty="0">
              <a:latin typeface="Arial" pitchFamily="34" charset="0"/>
              <a:cs typeface="Arial" pitchFamily="34" charset="0"/>
            </a:endParaRPr>
          </a:p>
          <a:p>
            <a:pPr lvl="1">
              <a:spcBef>
                <a:spcPts val="0"/>
              </a:spcBef>
            </a:pPr>
            <a:r>
              <a:rPr lang="en-US" sz="1100" dirty="0">
                <a:latin typeface="Arial" pitchFamily="34" charset="0"/>
                <a:cs typeface="Arial" pitchFamily="34" charset="0"/>
              </a:rPr>
              <a:t> Election Doctrine – If you have two equally available appropriations to fund an acquisition, the agency may choose which appropriation to use:</a:t>
            </a:r>
          </a:p>
          <a:p>
            <a:pPr lvl="1">
              <a:spcBef>
                <a:spcPts val="0"/>
              </a:spcBef>
            </a:pPr>
            <a:r>
              <a:rPr lang="en-US" sz="1100" dirty="0">
                <a:latin typeface="Arial" pitchFamily="34" charset="0"/>
                <a:cs typeface="Arial" pitchFamily="34" charset="0"/>
              </a:rPr>
              <a:t> Note: The agency is then bound by that choice and must use that appropriation for all future acquisitions of that type.</a:t>
            </a:r>
          </a:p>
          <a:p>
            <a:pPr marL="711363" lvl="1" indent="-237121">
              <a:spcBef>
                <a:spcPts val="0"/>
              </a:spcBef>
              <a:buFont typeface="Arial" pitchFamily="34" charset="0"/>
              <a:buChar char="•"/>
            </a:pPr>
            <a:endParaRPr lang="en-US" sz="1100" dirty="0">
              <a:latin typeface="Arial" pitchFamily="34" charset="0"/>
              <a:cs typeface="Arial" pitchFamily="34" charset="0"/>
            </a:endParaRPr>
          </a:p>
        </p:txBody>
      </p:sp>
      <p:sp>
        <p:nvSpPr>
          <p:cNvPr id="4" name="Slide Number Placeholder 3"/>
          <p:cNvSpPr>
            <a:spLocks noGrp="1"/>
          </p:cNvSpPr>
          <p:nvPr>
            <p:ph type="sldNum" sz="quarter" idx="5"/>
          </p:nvPr>
        </p:nvSpPr>
        <p:spPr>
          <a:xfrm>
            <a:off x="1" y="9119496"/>
            <a:ext cx="7313541" cy="480060"/>
          </a:xfrm>
        </p:spPr>
        <p:txBody>
          <a:bodyPr/>
          <a:lstStyle/>
          <a:p>
            <a:fld id="{9F867835-5256-4A9C-A497-656AB895F6A6}" type="slidenum">
              <a:rPr lang="en-US" smtClean="0"/>
              <a:pPr/>
              <a:t>15</a:t>
            </a:fld>
            <a:endParaRPr lang="en-US" dirty="0"/>
          </a:p>
        </p:txBody>
      </p:sp>
    </p:spTree>
    <p:extLst>
      <p:ext uri="{BB962C8B-B14F-4D97-AF65-F5344CB8AC3E}">
        <p14:creationId xmlns:p14="http://schemas.microsoft.com/office/powerpoint/2010/main" val="3809797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457200" y="720725"/>
            <a:ext cx="6400800" cy="3600450"/>
          </a:xfrm>
          <a:ln/>
        </p:spPr>
      </p:sp>
      <p:sp>
        <p:nvSpPr>
          <p:cNvPr id="61443" name="Rectangle 4"/>
          <p:cNvSpPr>
            <a:spLocks noGrp="1" noChangeArrowheads="1"/>
          </p:cNvSpPr>
          <p:nvPr>
            <p:ph type="body" idx="1"/>
          </p:nvPr>
        </p:nvSpPr>
        <p:spPr>
          <a:noFill/>
          <a:ln w="9525"/>
        </p:spPr>
        <p:txBody>
          <a:bodyPr/>
          <a:lstStyle/>
          <a:p>
            <a:pPr defTabSz="950793">
              <a:defRPr/>
            </a:pPr>
            <a:r>
              <a:rPr lang="en-US" sz="1100" u="none" dirty="0">
                <a:latin typeface="Arial" pitchFamily="34" charset="0"/>
                <a:cs typeface="Arial" pitchFamily="34" charset="0"/>
              </a:rPr>
              <a:t> Instructor Comments:</a:t>
            </a:r>
          </a:p>
          <a:p>
            <a:pPr>
              <a:buNone/>
            </a:pPr>
            <a:endParaRPr lang="en-US" sz="1100" dirty="0">
              <a:latin typeface="Arial" pitchFamily="34" charset="0"/>
              <a:cs typeface="Arial" pitchFamily="34" charset="0"/>
            </a:endParaRPr>
          </a:p>
          <a:p>
            <a:r>
              <a:rPr lang="en-US" sz="1100" dirty="0">
                <a:latin typeface="Arial" pitchFamily="34" charset="0"/>
                <a:cs typeface="Arial" pitchFamily="34" charset="0"/>
              </a:rPr>
              <a:t>  Classification: </a:t>
            </a:r>
            <a:r>
              <a:rPr lang="en-US" sz="1100" b="0" dirty="0">
                <a:latin typeface="Arial" pitchFamily="34" charset="0"/>
                <a:cs typeface="Arial" pitchFamily="34" charset="0"/>
              </a:rPr>
              <a:t>To determine the proper appropriation, a JA must also classify the acquisition. From a Purpose standpoint, DOD units make three types of acquisitions: DOD units acquire expense items (“expenses”), investment items (“investments”), and/or construction.</a:t>
            </a:r>
          </a:p>
        </p:txBody>
      </p:sp>
      <p:sp>
        <p:nvSpPr>
          <p:cNvPr id="4" name="Slide Number Placeholder 3"/>
          <p:cNvSpPr>
            <a:spLocks noGrp="1"/>
          </p:cNvSpPr>
          <p:nvPr>
            <p:ph type="sldNum" sz="quarter" idx="5"/>
          </p:nvPr>
        </p:nvSpPr>
        <p:spPr>
          <a:xfrm>
            <a:off x="1" y="9119496"/>
            <a:ext cx="7313541" cy="480060"/>
          </a:xfrm>
        </p:spPr>
        <p:txBody>
          <a:bodyPr/>
          <a:lstStyle/>
          <a:p>
            <a:pPr>
              <a:defRPr/>
            </a:pPr>
            <a:fld id="{F8447028-9459-43A8-8F53-259203CB3913}" type="slidenum">
              <a:rPr lang="en-US" smtClean="0"/>
              <a:pPr>
                <a:defRPr/>
              </a:pPr>
              <a:t>16</a:t>
            </a:fld>
            <a:endParaRPr lang="en-US" dirty="0"/>
          </a:p>
        </p:txBody>
      </p:sp>
    </p:spTree>
    <p:extLst>
      <p:ext uri="{BB962C8B-B14F-4D97-AF65-F5344CB8AC3E}">
        <p14:creationId xmlns:p14="http://schemas.microsoft.com/office/powerpoint/2010/main" val="5400949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pPr defTabSz="950793">
              <a:defRPr/>
            </a:pPr>
            <a:r>
              <a:rPr lang="en-US" sz="1100" u="none" dirty="0">
                <a:latin typeface="Arial" pitchFamily="34" charset="0"/>
                <a:cs typeface="Arial" pitchFamily="34" charset="0"/>
              </a:rPr>
              <a:t> Instructor Comments:</a:t>
            </a:r>
          </a:p>
          <a:p>
            <a:pPr defTabSz="950793">
              <a:buNone/>
              <a:defRPr/>
            </a:pPr>
            <a:endParaRPr lang="en-US" sz="1100" dirty="0">
              <a:latin typeface="Arial" pitchFamily="34" charset="0"/>
              <a:cs typeface="Arial" pitchFamily="34" charset="0"/>
            </a:endParaRPr>
          </a:p>
          <a:p>
            <a:pPr defTabSz="950793">
              <a:defRPr/>
            </a:pPr>
            <a:r>
              <a:rPr lang="en-US" sz="1100" dirty="0">
                <a:latin typeface="Arial" pitchFamily="34" charset="0"/>
                <a:cs typeface="Arial" pitchFamily="34" charset="0"/>
              </a:rPr>
              <a:t> </a:t>
            </a:r>
            <a:r>
              <a:rPr lang="en-US" sz="1100" b="0" dirty="0">
                <a:latin typeface="Arial" pitchFamily="34" charset="0"/>
                <a:cs typeface="Arial" pitchFamily="34" charset="0"/>
              </a:rPr>
              <a:t>O&amp;M funds are for </a:t>
            </a:r>
            <a:r>
              <a:rPr lang="en-US" sz="1100" dirty="0">
                <a:latin typeface="Arial" pitchFamily="34" charset="0"/>
                <a:cs typeface="Arial" pitchFamily="34" charset="0"/>
              </a:rPr>
              <a:t>EXPENSES</a:t>
            </a:r>
            <a:r>
              <a:rPr lang="en-US" sz="1100" b="0" dirty="0">
                <a:latin typeface="Arial" pitchFamily="34" charset="0"/>
                <a:cs typeface="Arial" pitchFamily="34" charset="0"/>
              </a:rPr>
              <a:t> – the cost of resources consumed in operating and maintaining the DoD.</a:t>
            </a:r>
            <a:endParaRPr lang="en-US" sz="1100" dirty="0">
              <a:latin typeface="Arial" pitchFamily="34" charset="0"/>
              <a:cs typeface="Arial" pitchFamily="34" charset="0"/>
            </a:endParaRPr>
          </a:p>
          <a:p>
            <a:pPr lvl="1">
              <a:buSzPct val="100000"/>
              <a:buFont typeface="Arial" pitchFamily="34" charset="0"/>
              <a:buChar char="•"/>
            </a:pPr>
            <a:r>
              <a:rPr lang="en-US" sz="1100" dirty="0">
                <a:latin typeface="Arial" pitchFamily="34" charset="0"/>
                <a:cs typeface="Arial" pitchFamily="34" charset="0"/>
              </a:rPr>
              <a:t>  Services</a:t>
            </a:r>
          </a:p>
          <a:p>
            <a:pPr lvl="1">
              <a:buSzPct val="100000"/>
              <a:buFont typeface="Arial" pitchFamily="34" charset="0"/>
              <a:buChar char="•"/>
            </a:pPr>
            <a:r>
              <a:rPr lang="en-US" sz="1100" dirty="0">
                <a:latin typeface="Arial" pitchFamily="34" charset="0"/>
                <a:cs typeface="Arial" pitchFamily="34" charset="0"/>
              </a:rPr>
              <a:t>  Supply items to be consumed in the current fiscal year</a:t>
            </a:r>
          </a:p>
          <a:p>
            <a:pPr lvl="1">
              <a:buSzPct val="100000"/>
              <a:buFont typeface="Arial" pitchFamily="34" charset="0"/>
              <a:buChar char="•"/>
            </a:pPr>
            <a:r>
              <a:rPr lang="en-US" sz="1100" dirty="0">
                <a:latin typeface="Arial" pitchFamily="34" charset="0"/>
                <a:cs typeface="Arial" pitchFamily="34" charset="0"/>
              </a:rPr>
              <a:t>  Civilian employee labor</a:t>
            </a:r>
          </a:p>
          <a:p>
            <a:pPr lvl="1">
              <a:buSzPct val="100000"/>
              <a:buFont typeface="Arial" pitchFamily="34" charset="0"/>
              <a:buChar char="•"/>
            </a:pPr>
            <a:r>
              <a:rPr lang="en-US" sz="1100" dirty="0">
                <a:latin typeface="Arial" pitchFamily="34" charset="0"/>
                <a:cs typeface="Arial" pitchFamily="34" charset="0"/>
              </a:rPr>
              <a:t>  Rental charges for equipment or facilities</a:t>
            </a:r>
          </a:p>
          <a:p>
            <a:pPr lvl="1">
              <a:buSzPct val="100000"/>
              <a:buFont typeface="Arial" pitchFamily="34" charset="0"/>
              <a:buChar char="•"/>
            </a:pPr>
            <a:r>
              <a:rPr lang="en-US" sz="1100" dirty="0">
                <a:latin typeface="Arial" pitchFamily="34" charset="0"/>
                <a:cs typeface="Arial" pitchFamily="34" charset="0"/>
              </a:rPr>
              <a:t>  Fuel</a:t>
            </a:r>
          </a:p>
          <a:p>
            <a:pPr lvl="1">
              <a:buSzPct val="100000"/>
              <a:buFont typeface="Arial" pitchFamily="34" charset="0"/>
              <a:buChar char="•"/>
            </a:pPr>
            <a:r>
              <a:rPr lang="en-US" sz="1100" dirty="0">
                <a:latin typeface="Arial" pitchFamily="34" charset="0"/>
                <a:cs typeface="Arial" pitchFamily="34" charset="0"/>
              </a:rPr>
              <a:t>  Maintenance, repair, overhaul, and rework of equipment</a:t>
            </a:r>
          </a:p>
          <a:p>
            <a:pPr lvl="1">
              <a:buSzPct val="100000"/>
              <a:buFont typeface="Arial" pitchFamily="34" charset="0"/>
              <a:buChar char="•"/>
            </a:pPr>
            <a:r>
              <a:rPr lang="en-US" sz="1100" dirty="0">
                <a:latin typeface="Arial" pitchFamily="34" charset="0"/>
                <a:cs typeface="Arial" pitchFamily="34" charset="0"/>
              </a:rPr>
              <a:t>  Utilities</a:t>
            </a:r>
          </a:p>
          <a:p>
            <a:pPr lvl="1">
              <a:buSzPct val="100000"/>
              <a:buFont typeface="Arial" pitchFamily="34" charset="0"/>
              <a:buChar char="•"/>
            </a:pPr>
            <a:r>
              <a:rPr lang="en-US" sz="1100" dirty="0">
                <a:latin typeface="Arial" pitchFamily="34" charset="0"/>
                <a:cs typeface="Arial" pitchFamily="34" charset="0"/>
              </a:rPr>
              <a:t>  EEE = emergencies and extraordinary expenses (last resort)</a:t>
            </a:r>
          </a:p>
          <a:p>
            <a:pPr lvl="1">
              <a:buSzPct val="100000"/>
              <a:buFont typeface="Arial" pitchFamily="34" charset="0"/>
              <a:buChar char="•"/>
            </a:pPr>
            <a:r>
              <a:rPr lang="en-US" sz="1100" dirty="0">
                <a:latin typeface="Arial" pitchFamily="34" charset="0"/>
                <a:cs typeface="Arial" pitchFamily="34" charset="0"/>
              </a:rPr>
              <a:t>  ORF = Official Representation Funds (gifts, courtesies, etc.)</a:t>
            </a:r>
          </a:p>
          <a:p>
            <a:pPr lvl="1">
              <a:buSzPct val="100000"/>
              <a:buFont typeface="Arial" pitchFamily="34" charset="0"/>
              <a:buChar char="•"/>
            </a:pPr>
            <a:r>
              <a:rPr lang="en-US" sz="1100" dirty="0">
                <a:latin typeface="Arial" pitchFamily="34" charset="0"/>
                <a:cs typeface="Arial" pitchFamily="34" charset="0"/>
              </a:rPr>
              <a:t>  For most DOD units, O&amp;M funds are the only type of appropriation that they can access without high-level approval</a:t>
            </a:r>
          </a:p>
          <a:p>
            <a:pPr lvl="1">
              <a:buNone/>
            </a:pPr>
            <a:endParaRPr lang="en-US" sz="1100" dirty="0">
              <a:latin typeface="Arial" pitchFamily="34" charset="0"/>
              <a:cs typeface="Arial" pitchFamily="34" charset="0"/>
            </a:endParaRPr>
          </a:p>
          <a:p>
            <a:pPr defTabSz="950793">
              <a:defRPr/>
            </a:pPr>
            <a:r>
              <a:rPr lang="en-US" sz="1100" dirty="0">
                <a:latin typeface="Arial" pitchFamily="34" charset="0"/>
                <a:cs typeface="Arial" pitchFamily="34" charset="0"/>
              </a:rPr>
              <a:t> JAs at the Operational Level will most frequently be analyzing the use of O&amp;M funds.  </a:t>
            </a:r>
          </a:p>
          <a:p>
            <a:endParaRPr lang="en-US" sz="11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F8447028-9459-43A8-8F53-259203CB3913}" type="slidenum">
              <a:rPr lang="en-US" smtClean="0"/>
              <a:pPr>
                <a:defRPr/>
              </a:pPr>
              <a:t>17</a:t>
            </a:fld>
            <a:endParaRPr lang="en-US" dirty="0"/>
          </a:p>
        </p:txBody>
      </p:sp>
    </p:spTree>
    <p:extLst>
      <p:ext uri="{BB962C8B-B14F-4D97-AF65-F5344CB8AC3E}">
        <p14:creationId xmlns:p14="http://schemas.microsoft.com/office/powerpoint/2010/main" val="7455189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Autofit/>
          </a:bodyPr>
          <a:lstStyle/>
          <a:p>
            <a:pPr defTabSz="950793">
              <a:spcBef>
                <a:spcPts val="0"/>
              </a:spcBef>
              <a:defRPr/>
            </a:pPr>
            <a:r>
              <a:rPr lang="en-US" sz="1100" dirty="0">
                <a:latin typeface="Arial" pitchFamily="34" charset="0"/>
                <a:cs typeface="Arial" pitchFamily="34" charset="0"/>
              </a:rPr>
              <a:t> Instructor Comments</a:t>
            </a:r>
          </a:p>
          <a:p>
            <a:pPr defTabSz="950793">
              <a:spcBef>
                <a:spcPts val="0"/>
              </a:spcBef>
              <a:buNone/>
              <a:defRPr/>
            </a:pPr>
            <a:endParaRPr lang="en-US" sz="1100" dirty="0">
              <a:latin typeface="Arial" pitchFamily="34" charset="0"/>
              <a:cs typeface="Arial" pitchFamily="34" charset="0"/>
            </a:endParaRPr>
          </a:p>
          <a:p>
            <a:pPr marL="475397" lvl="2" defTabSz="986258">
              <a:spcBef>
                <a:spcPts val="0"/>
              </a:spcBef>
              <a:buFont typeface="Arial" pitchFamily="34" charset="0"/>
              <a:buChar char="•"/>
              <a:defRPr/>
            </a:pPr>
            <a:r>
              <a:rPr lang="en-US" sz="1100" dirty="0">
                <a:latin typeface="Arial" pitchFamily="34" charset="0"/>
                <a:cs typeface="Arial" pitchFamily="34" charset="0"/>
              </a:rPr>
              <a:t> (1) Procurement dollars are for </a:t>
            </a:r>
            <a:r>
              <a:rPr lang="en-US" sz="1100" b="1" dirty="0">
                <a:latin typeface="Arial" pitchFamily="34" charset="0"/>
                <a:cs typeface="Arial" pitchFamily="34" charset="0"/>
              </a:rPr>
              <a:t>INVESTMENTS </a:t>
            </a:r>
            <a:r>
              <a:rPr lang="en-US" sz="1100" dirty="0">
                <a:latin typeface="Arial" pitchFamily="34" charset="0"/>
                <a:cs typeface="Arial" pitchFamily="34" charset="0"/>
              </a:rPr>
              <a:t>– costs to acquire</a:t>
            </a:r>
            <a:r>
              <a:rPr lang="en-US" sz="1100" b="1" dirty="0">
                <a:latin typeface="Arial" pitchFamily="34" charset="0"/>
                <a:cs typeface="Arial" pitchFamily="34" charset="0"/>
              </a:rPr>
              <a:t> durable </a:t>
            </a:r>
            <a:r>
              <a:rPr lang="en-US" sz="1100" dirty="0">
                <a:latin typeface="Arial" pitchFamily="34" charset="0"/>
                <a:cs typeface="Arial" pitchFamily="34" charset="0"/>
              </a:rPr>
              <a:t>items such as equipment</a:t>
            </a:r>
          </a:p>
          <a:p>
            <a:pPr marL="475397" lvl="2" defTabSz="986258">
              <a:spcBef>
                <a:spcPts val="0"/>
              </a:spcBef>
              <a:buFont typeface="Arial" pitchFamily="34" charset="0"/>
              <a:buChar char="•"/>
              <a:defRPr/>
            </a:pPr>
            <a:endParaRPr lang="en-US" sz="1100" dirty="0">
              <a:latin typeface="Arial" pitchFamily="34" charset="0"/>
              <a:cs typeface="Arial" pitchFamily="34" charset="0"/>
            </a:endParaRPr>
          </a:p>
          <a:p>
            <a:pPr marL="475397" lvl="2" defTabSz="986258">
              <a:spcBef>
                <a:spcPts val="0"/>
              </a:spcBef>
              <a:buFont typeface="Arial" pitchFamily="34" charset="0"/>
              <a:buChar char="•"/>
              <a:defRPr/>
            </a:pPr>
            <a:r>
              <a:rPr lang="en-US" sz="1100" dirty="0">
                <a:latin typeface="Arial" pitchFamily="34" charset="0"/>
                <a:cs typeface="Arial" pitchFamily="34" charset="0"/>
              </a:rPr>
              <a:t> (2) Procurement appropriations include:		</a:t>
            </a:r>
          </a:p>
          <a:p>
            <a:pPr lvl="2">
              <a:spcBef>
                <a:spcPts val="0"/>
              </a:spcBef>
              <a:buFont typeface="Arial" pitchFamily="34" charset="0"/>
              <a:buChar char="•"/>
            </a:pPr>
            <a:r>
              <a:rPr lang="en-US" sz="1100" dirty="0">
                <a:solidFill>
                  <a:schemeClr val="tx2">
                    <a:lumMod val="75000"/>
                  </a:schemeClr>
                </a:solidFill>
                <a:latin typeface="Arial" pitchFamily="34" charset="0"/>
                <a:cs typeface="Arial" pitchFamily="34" charset="0"/>
              </a:rPr>
              <a:t> Wheeled Vehicle</a:t>
            </a:r>
          </a:p>
          <a:p>
            <a:pPr lvl="2">
              <a:spcBef>
                <a:spcPts val="0"/>
              </a:spcBef>
              <a:buFont typeface="Arial" pitchFamily="34" charset="0"/>
              <a:buChar char="•"/>
            </a:pPr>
            <a:r>
              <a:rPr lang="en-US" sz="1100" dirty="0">
                <a:solidFill>
                  <a:schemeClr val="tx2">
                    <a:lumMod val="75000"/>
                  </a:schemeClr>
                </a:solidFill>
                <a:latin typeface="Arial" pitchFamily="34" charset="0"/>
                <a:cs typeface="Arial" pitchFamily="34" charset="0"/>
              </a:rPr>
              <a:t> Weapons and Tracked Vehicle</a:t>
            </a:r>
          </a:p>
          <a:p>
            <a:pPr lvl="2">
              <a:spcBef>
                <a:spcPts val="0"/>
              </a:spcBef>
              <a:buFont typeface="Arial" pitchFamily="34" charset="0"/>
              <a:buChar char="•"/>
            </a:pPr>
            <a:r>
              <a:rPr lang="en-US" sz="1100" dirty="0">
                <a:solidFill>
                  <a:schemeClr val="tx2">
                    <a:lumMod val="75000"/>
                  </a:schemeClr>
                </a:solidFill>
                <a:latin typeface="Arial" pitchFamily="34" charset="0"/>
                <a:cs typeface="Arial" pitchFamily="34" charset="0"/>
              </a:rPr>
              <a:t> Aircraft</a:t>
            </a:r>
          </a:p>
          <a:p>
            <a:pPr lvl="2">
              <a:spcBef>
                <a:spcPts val="0"/>
              </a:spcBef>
              <a:buFont typeface="Arial" pitchFamily="34" charset="0"/>
              <a:buChar char="•"/>
            </a:pPr>
            <a:r>
              <a:rPr lang="en-US" sz="1100" dirty="0">
                <a:solidFill>
                  <a:schemeClr val="tx2">
                    <a:lumMod val="75000"/>
                  </a:schemeClr>
                </a:solidFill>
                <a:latin typeface="Arial" pitchFamily="34" charset="0"/>
                <a:cs typeface="Arial" pitchFamily="34" charset="0"/>
              </a:rPr>
              <a:t> Missile Procurement</a:t>
            </a:r>
          </a:p>
          <a:p>
            <a:pPr lvl="2">
              <a:spcBef>
                <a:spcPts val="0"/>
              </a:spcBef>
              <a:buFont typeface="Arial" pitchFamily="34" charset="0"/>
              <a:buChar char="•"/>
            </a:pPr>
            <a:r>
              <a:rPr lang="en-US" sz="1100" dirty="0">
                <a:solidFill>
                  <a:schemeClr val="tx2">
                    <a:lumMod val="75000"/>
                  </a:schemeClr>
                </a:solidFill>
                <a:latin typeface="Arial" pitchFamily="34" charset="0"/>
                <a:cs typeface="Arial" pitchFamily="34" charset="0"/>
              </a:rPr>
              <a:t> Ammunition, Army</a:t>
            </a:r>
          </a:p>
          <a:p>
            <a:pPr lvl="2">
              <a:spcBef>
                <a:spcPts val="0"/>
              </a:spcBef>
              <a:buFont typeface="Arial" pitchFamily="34" charset="0"/>
              <a:buChar char="•"/>
            </a:pPr>
            <a:r>
              <a:rPr lang="en-US" sz="1100" dirty="0">
                <a:solidFill>
                  <a:schemeClr val="tx2">
                    <a:lumMod val="75000"/>
                  </a:schemeClr>
                </a:solidFill>
                <a:latin typeface="Arial" pitchFamily="34" charset="0"/>
                <a:cs typeface="Arial" pitchFamily="34" charset="0"/>
              </a:rPr>
              <a:t> Other Procurement – Catch All (e.g. </a:t>
            </a:r>
            <a:r>
              <a:rPr lang="en-US" sz="1100" dirty="0">
                <a:latin typeface="Arial" pitchFamily="34" charset="0"/>
                <a:cs typeface="Arial" pitchFamily="34" charset="0"/>
              </a:rPr>
              <a:t>Communications)</a:t>
            </a:r>
          </a:p>
          <a:p>
            <a:pPr lvl="2">
              <a:spcBef>
                <a:spcPts val="0"/>
              </a:spcBef>
              <a:buFont typeface="Arial" pitchFamily="34" charset="0"/>
              <a:buChar char="•"/>
            </a:pPr>
            <a:endParaRPr lang="en-US" sz="1100" dirty="0">
              <a:latin typeface="Arial" pitchFamily="34" charset="0"/>
              <a:cs typeface="Arial" pitchFamily="34" charset="0"/>
            </a:endParaRPr>
          </a:p>
          <a:p>
            <a:pPr lvl="1">
              <a:spcBef>
                <a:spcPts val="0"/>
              </a:spcBef>
              <a:buFont typeface="Arial" pitchFamily="34" charset="0"/>
              <a:buChar char="•"/>
            </a:pPr>
            <a:r>
              <a:rPr lang="en-US" sz="1100" dirty="0">
                <a:latin typeface="Arial" pitchFamily="34" charset="0"/>
                <a:cs typeface="Arial" pitchFamily="34" charset="0"/>
              </a:rPr>
              <a:t> (3) OMA vs. OPA:</a:t>
            </a:r>
          </a:p>
          <a:p>
            <a:pPr lvl="2">
              <a:spcBef>
                <a:spcPts val="0"/>
              </a:spcBef>
              <a:buFont typeface="Arial" pitchFamily="34" charset="0"/>
              <a:buChar char="•"/>
            </a:pPr>
            <a:r>
              <a:rPr lang="en-US" sz="1100" dirty="0">
                <a:latin typeface="Arial" pitchFamily="34" charset="0"/>
                <a:cs typeface="Arial" pitchFamily="34" charset="0"/>
              </a:rPr>
              <a:t> If the item is </a:t>
            </a:r>
            <a:r>
              <a:rPr lang="en-US" sz="1100" b="1" dirty="0">
                <a:latin typeface="Arial" pitchFamily="34" charset="0"/>
                <a:cs typeface="Arial" pitchFamily="34" charset="0"/>
              </a:rPr>
              <a:t>consumable</a:t>
            </a:r>
            <a:r>
              <a:rPr lang="en-US" sz="1100" dirty="0">
                <a:latin typeface="Arial" pitchFamily="34" charset="0"/>
                <a:cs typeface="Arial" pitchFamily="34" charset="0"/>
              </a:rPr>
              <a:t> it is an </a:t>
            </a:r>
            <a:r>
              <a:rPr lang="en-US" sz="1100" b="1" dirty="0">
                <a:latin typeface="Arial" pitchFamily="34" charset="0"/>
                <a:cs typeface="Arial" pitchFamily="34" charset="0"/>
              </a:rPr>
              <a:t>expense </a:t>
            </a:r>
            <a:r>
              <a:rPr lang="en-US" sz="1100" dirty="0">
                <a:latin typeface="Arial" pitchFamily="34" charset="0"/>
                <a:cs typeface="Arial" pitchFamily="34" charset="0"/>
              </a:rPr>
              <a:t>and we use </a:t>
            </a:r>
            <a:r>
              <a:rPr lang="en-US" sz="1100" b="1" dirty="0">
                <a:latin typeface="Arial" pitchFamily="34" charset="0"/>
                <a:cs typeface="Arial" pitchFamily="34" charset="0"/>
              </a:rPr>
              <a:t>OMA</a:t>
            </a:r>
            <a:r>
              <a:rPr lang="en-US" sz="1100" dirty="0">
                <a:latin typeface="Arial" pitchFamily="34" charset="0"/>
                <a:cs typeface="Arial" pitchFamily="34" charset="0"/>
              </a:rPr>
              <a:t>.</a:t>
            </a:r>
          </a:p>
          <a:p>
            <a:pPr lvl="2">
              <a:spcBef>
                <a:spcPts val="0"/>
              </a:spcBef>
              <a:buFont typeface="Arial" pitchFamily="34" charset="0"/>
              <a:buChar char="•"/>
            </a:pPr>
            <a:r>
              <a:rPr lang="en-US" sz="1100" dirty="0">
                <a:latin typeface="Arial" pitchFamily="34" charset="0"/>
                <a:cs typeface="Arial" pitchFamily="34" charset="0"/>
              </a:rPr>
              <a:t> If the item is </a:t>
            </a:r>
            <a:r>
              <a:rPr lang="en-US" sz="1100" b="1" dirty="0">
                <a:latin typeface="Arial" pitchFamily="34" charset="0"/>
                <a:cs typeface="Arial" pitchFamily="34" charset="0"/>
              </a:rPr>
              <a:t>durable</a:t>
            </a:r>
            <a:r>
              <a:rPr lang="en-US" sz="1100" dirty="0">
                <a:latin typeface="Arial" pitchFamily="34" charset="0"/>
                <a:cs typeface="Arial" pitchFamily="34" charset="0"/>
              </a:rPr>
              <a:t> it is an </a:t>
            </a:r>
            <a:r>
              <a:rPr lang="en-US" sz="1100" b="1" dirty="0">
                <a:latin typeface="Arial" pitchFamily="34" charset="0"/>
                <a:cs typeface="Arial" pitchFamily="34" charset="0"/>
              </a:rPr>
              <a:t>investment </a:t>
            </a:r>
            <a:r>
              <a:rPr lang="en-US" sz="1100" dirty="0">
                <a:latin typeface="Arial" pitchFamily="34" charset="0"/>
                <a:cs typeface="Arial" pitchFamily="34" charset="0"/>
              </a:rPr>
              <a:t>and we use </a:t>
            </a:r>
            <a:r>
              <a:rPr lang="en-US" sz="1100" b="1" dirty="0">
                <a:latin typeface="Arial" pitchFamily="34" charset="0"/>
                <a:cs typeface="Arial" pitchFamily="34" charset="0"/>
              </a:rPr>
              <a:t>OPA.</a:t>
            </a:r>
          </a:p>
          <a:p>
            <a:pPr lvl="2">
              <a:spcBef>
                <a:spcPts val="0"/>
              </a:spcBef>
              <a:buFont typeface="Arial" pitchFamily="34" charset="0"/>
              <a:buChar char="•"/>
            </a:pPr>
            <a:r>
              <a:rPr lang="en-US" sz="1100" dirty="0">
                <a:latin typeface="Arial" pitchFamily="34" charset="0"/>
                <a:cs typeface="Arial" pitchFamily="34" charset="0"/>
              </a:rPr>
              <a:t> For Example:</a:t>
            </a:r>
          </a:p>
          <a:p>
            <a:pPr marL="1672754" lvl="4" defTabSz="986258">
              <a:spcBef>
                <a:spcPts val="0"/>
              </a:spcBef>
              <a:buFont typeface="Arial" pitchFamily="34" charset="0"/>
              <a:buChar char="•"/>
              <a:defRPr/>
            </a:pPr>
            <a:r>
              <a:rPr lang="en-US" sz="1100" dirty="0">
                <a:latin typeface="Arial" pitchFamily="34" charset="0"/>
                <a:cs typeface="Arial" pitchFamily="34" charset="0"/>
              </a:rPr>
              <a:t>An </a:t>
            </a:r>
            <a:r>
              <a:rPr lang="en-US" sz="1100" u="sng" dirty="0">
                <a:latin typeface="Arial" pitchFamily="34" charset="0"/>
                <a:cs typeface="Arial" pitchFamily="34" charset="0"/>
              </a:rPr>
              <a:t>air conditione</a:t>
            </a:r>
            <a:r>
              <a:rPr lang="en-US" sz="1100" dirty="0">
                <a:latin typeface="Arial" pitchFamily="34" charset="0"/>
                <a:cs typeface="Arial" pitchFamily="34" charset="0"/>
              </a:rPr>
              <a:t>r is an investment item (OPA), while the electricity used to run the air conditioner is an expense (OMA).</a:t>
            </a:r>
          </a:p>
          <a:p>
            <a:pPr marL="739693" lvl="2" indent="-246565" defTabSz="986258">
              <a:spcBef>
                <a:spcPts val="0"/>
              </a:spcBef>
              <a:buFont typeface="Arial" pitchFamily="34" charset="0"/>
              <a:buChar char="•"/>
              <a:defRPr/>
            </a:pPr>
            <a:endParaRPr lang="en-US" sz="1100" dirty="0">
              <a:latin typeface="Arial" pitchFamily="34" charset="0"/>
              <a:cs typeface="Arial" pitchFamily="34" charset="0"/>
            </a:endParaRPr>
          </a:p>
          <a:p>
            <a:pPr>
              <a:spcBef>
                <a:spcPts val="0"/>
              </a:spcBef>
            </a:pPr>
            <a:endParaRPr lang="en-US" sz="11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F8447028-9459-43A8-8F53-259203CB3913}" type="slidenum">
              <a:rPr lang="en-US" smtClean="0"/>
              <a:pPr>
                <a:defRPr/>
              </a:pPr>
              <a:t>18</a:t>
            </a:fld>
            <a:endParaRPr lang="en-US" dirty="0"/>
          </a:p>
        </p:txBody>
      </p:sp>
    </p:spTree>
    <p:extLst>
      <p:ext uri="{BB962C8B-B14F-4D97-AF65-F5344CB8AC3E}">
        <p14:creationId xmlns:p14="http://schemas.microsoft.com/office/powerpoint/2010/main" val="4356966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pPr defTabSz="950793">
              <a:buNone/>
              <a:defRPr/>
            </a:pPr>
            <a:r>
              <a:rPr lang="en-US" sz="1100" u="sng" dirty="0">
                <a:latin typeface="Arial" pitchFamily="34" charset="0"/>
                <a:cs typeface="Arial" pitchFamily="34" charset="0"/>
              </a:rPr>
              <a:t>Instructor Comments</a:t>
            </a:r>
            <a:r>
              <a:rPr lang="en-US" sz="1100" dirty="0">
                <a:latin typeface="Arial" pitchFamily="34" charset="0"/>
                <a:cs typeface="Arial" pitchFamily="34" charset="0"/>
              </a:rPr>
              <a:t>:</a:t>
            </a:r>
          </a:p>
          <a:p>
            <a:pPr defTabSz="950793">
              <a:buNone/>
              <a:defRPr/>
            </a:pPr>
            <a:endParaRPr lang="en-US" sz="1100" dirty="0">
              <a:latin typeface="Arial" pitchFamily="34" charset="0"/>
              <a:cs typeface="Arial" pitchFamily="34" charset="0"/>
            </a:endParaRPr>
          </a:p>
          <a:p>
            <a:pPr marL="246565" lvl="1" indent="-246565" defTabSz="986258">
              <a:lnSpc>
                <a:spcPct val="90000"/>
              </a:lnSpc>
              <a:buFont typeface="+mj-lt"/>
              <a:buAutoNum type="arabicPeriod"/>
              <a:defRPr/>
            </a:pPr>
            <a:r>
              <a:rPr lang="en-US" sz="1100" dirty="0">
                <a:latin typeface="Arial" pitchFamily="34" charset="0"/>
                <a:cs typeface="Arial" pitchFamily="34" charset="0"/>
              </a:rPr>
              <a:t>MILPER funds are used for service member’s pay, allowances, subsistence… what you get on your LES.   </a:t>
            </a:r>
          </a:p>
          <a:p>
            <a:pPr marL="246565" lvl="1" indent="-246565" defTabSz="986258">
              <a:lnSpc>
                <a:spcPct val="90000"/>
              </a:lnSpc>
              <a:buFont typeface="+mj-lt"/>
              <a:buAutoNum type="arabicPeriod"/>
              <a:defRPr/>
            </a:pPr>
            <a:endParaRPr lang="en-US" sz="1100" dirty="0">
              <a:latin typeface="Arial" pitchFamily="34" charset="0"/>
              <a:cs typeface="Arial" pitchFamily="34" charset="0"/>
            </a:endParaRPr>
          </a:p>
          <a:p>
            <a:pPr marL="246565" lvl="1" indent="-246565" defTabSz="986258">
              <a:lnSpc>
                <a:spcPct val="90000"/>
              </a:lnSpc>
              <a:buFont typeface="+mj-lt"/>
              <a:buAutoNum type="arabicPeriod"/>
              <a:defRPr/>
            </a:pPr>
            <a:r>
              <a:rPr lang="en-US" sz="1100" dirty="0">
                <a:latin typeface="Arial" pitchFamily="34" charset="0"/>
                <a:cs typeface="Arial" pitchFamily="34" charset="0"/>
              </a:rPr>
              <a:t>These funds are also used for individual clothing, interest on deposits, gratuities, PCS travel, organizational movements, and expenses of temporary duty travel between permanent duty stations for members of the Army on Active Duty, cadets, and members of ROTC.</a:t>
            </a:r>
          </a:p>
          <a:p>
            <a:pPr marL="246565" lvl="1" indent="-246565" defTabSz="986258">
              <a:lnSpc>
                <a:spcPct val="90000"/>
              </a:lnSpc>
              <a:buFont typeface="+mj-lt"/>
              <a:buAutoNum type="arabicPeriod"/>
              <a:defRPr/>
            </a:pPr>
            <a:endParaRPr lang="en-US" sz="1100" dirty="0">
              <a:latin typeface="Arial" pitchFamily="34" charset="0"/>
              <a:cs typeface="Arial" pitchFamily="34" charset="0"/>
            </a:endParaRPr>
          </a:p>
          <a:p>
            <a:pPr marL="246565" lvl="1" indent="-246565" defTabSz="986258">
              <a:lnSpc>
                <a:spcPct val="90000"/>
              </a:lnSpc>
              <a:buFont typeface="+mj-lt"/>
              <a:buAutoNum type="arabicPeriod"/>
              <a:defRPr/>
            </a:pPr>
            <a:r>
              <a:rPr lang="en-US" sz="1100" dirty="0">
                <a:latin typeface="Arial" pitchFamily="34" charset="0"/>
                <a:cs typeface="Arial" pitchFamily="34" charset="0"/>
              </a:rPr>
              <a:t>Key Distinction – Gov’t civilian salaries are paid with O&amp;M.</a:t>
            </a:r>
          </a:p>
          <a:p>
            <a:pPr defTabSz="950793">
              <a:buNone/>
              <a:defRPr/>
            </a:pPr>
            <a:endParaRPr lang="en-US" sz="1100" dirty="0">
              <a:latin typeface="Arial" pitchFamily="34" charset="0"/>
              <a:cs typeface="Arial" pitchFamily="34" charset="0"/>
            </a:endParaRPr>
          </a:p>
          <a:p>
            <a:pPr defTabSz="950793">
              <a:buNone/>
              <a:defRPr/>
            </a:pPr>
            <a:endParaRPr lang="en-US" sz="1100" dirty="0">
              <a:latin typeface="Arial" pitchFamily="34" charset="0"/>
              <a:cs typeface="Arial" pitchFamily="34" charset="0"/>
            </a:endParaRPr>
          </a:p>
          <a:p>
            <a:endParaRPr lang="en-US" sz="11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F8447028-9459-43A8-8F53-259203CB3913}" type="slidenum">
              <a:rPr lang="en-US" smtClean="0"/>
              <a:pPr>
                <a:defRPr/>
              </a:pPr>
              <a:t>19</a:t>
            </a:fld>
            <a:endParaRPr lang="en-US" dirty="0"/>
          </a:p>
        </p:txBody>
      </p:sp>
    </p:spTree>
    <p:extLst>
      <p:ext uri="{BB962C8B-B14F-4D97-AF65-F5344CB8AC3E}">
        <p14:creationId xmlns:p14="http://schemas.microsoft.com/office/powerpoint/2010/main" val="1953581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9"/>
          <p:cNvSpPr>
            <a:spLocks noGrp="1" noChangeArrowheads="1"/>
          </p:cNvSpPr>
          <p:nvPr>
            <p:ph type="sldNum" sz="quarter" idx="5"/>
          </p:nvPr>
        </p:nvSpPr>
        <p:spPr>
          <a:noFill/>
        </p:spPr>
        <p:txBody>
          <a:bodyPr/>
          <a:lstStyle/>
          <a:p>
            <a:fld id="{CCBE819F-8691-477C-A79F-960E7E6766D3}" type="slidenum">
              <a:rPr lang="en-US" smtClean="0"/>
              <a:pPr/>
              <a:t>2</a:t>
            </a:fld>
            <a:endParaRPr lang="en-US" dirty="0"/>
          </a:p>
        </p:txBody>
      </p:sp>
      <p:sp>
        <p:nvSpPr>
          <p:cNvPr id="40963" name="Rectangle 2"/>
          <p:cNvSpPr>
            <a:spLocks noGrp="1" noRot="1" noChangeAspect="1" noChangeArrowheads="1" noTextEdit="1"/>
          </p:cNvSpPr>
          <p:nvPr>
            <p:ph type="sldImg"/>
          </p:nvPr>
        </p:nvSpPr>
        <p:spPr>
          <a:xfrm>
            <a:off x="457200" y="720725"/>
            <a:ext cx="6400800" cy="3600450"/>
          </a:xfrm>
          <a:ln/>
        </p:spPr>
      </p:sp>
      <p:sp>
        <p:nvSpPr>
          <p:cNvPr id="40964" name="Rectangle 3"/>
          <p:cNvSpPr>
            <a:spLocks noGrp="1" noChangeArrowheads="1"/>
          </p:cNvSpPr>
          <p:nvPr>
            <p:ph type="body" idx="1"/>
          </p:nvPr>
        </p:nvSpPr>
        <p:spPr>
          <a:noFill/>
          <a:ln/>
        </p:spPr>
        <p:txBody>
          <a:bodyPr/>
          <a:lstStyle/>
          <a:p>
            <a:pPr>
              <a:buNone/>
            </a:pPr>
            <a:r>
              <a:rPr lang="en-US" sz="1100" dirty="0"/>
              <a:t>Select Note Pages contain instruction comments to assist with your presentation.</a:t>
            </a:r>
          </a:p>
          <a:p>
            <a:endParaRPr lang="en-US" sz="1100" dirty="0"/>
          </a:p>
          <a:p>
            <a:pPr>
              <a:buNone/>
            </a:pPr>
            <a:r>
              <a:rPr lang="en-US" sz="1100" b="1" dirty="0"/>
              <a:t>This Standard Training Package (STP) is current as of October 2024. To ensure this is the most current version, please go to https://tjaglcs.army.mil/stp or find them under the "Training Resources and Publications" section of the TJAGLCS homepage.</a:t>
            </a:r>
          </a:p>
          <a:p>
            <a:pPr eaLnBrk="1" hangingPunct="1">
              <a:buFontTx/>
              <a:buNone/>
            </a:pPr>
            <a:endParaRPr lang="en-US" sz="1100" dirty="0">
              <a:latin typeface="+mn-lt"/>
            </a:endParaRPr>
          </a:p>
        </p:txBody>
      </p:sp>
    </p:spTree>
    <p:extLst>
      <p:ext uri="{BB962C8B-B14F-4D97-AF65-F5344CB8AC3E}">
        <p14:creationId xmlns:p14="http://schemas.microsoft.com/office/powerpoint/2010/main" val="7483852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pPr defTabSz="950793">
              <a:defRPr/>
            </a:pPr>
            <a:r>
              <a:rPr lang="en-US" sz="1100" dirty="0">
                <a:latin typeface="Arial" pitchFamily="34" charset="0"/>
                <a:cs typeface="Arial" pitchFamily="34" charset="0"/>
              </a:rPr>
              <a:t> Instructor Comments</a:t>
            </a:r>
          </a:p>
          <a:p>
            <a:pPr defTabSz="950793">
              <a:defRPr/>
            </a:pPr>
            <a:endParaRPr lang="en-US" sz="1100" dirty="0">
              <a:latin typeface="Arial" pitchFamily="34" charset="0"/>
              <a:cs typeface="Arial" pitchFamily="34" charset="0"/>
            </a:endParaRPr>
          </a:p>
          <a:p>
            <a:pPr marL="246565" eaLnBrk="1" hangingPunct="1">
              <a:spcBef>
                <a:spcPct val="0"/>
              </a:spcBef>
              <a:defRPr/>
            </a:pPr>
            <a:r>
              <a:rPr lang="en-US" sz="1100" b="0" dirty="0">
                <a:latin typeface="Arial" pitchFamily="34" charset="0"/>
                <a:cs typeface="Arial" pitchFamily="34" charset="0"/>
              </a:rPr>
              <a:t> (1) Research, Development, Test, and Evaluation funds are for basic and applied scientific research, development, test and evaluation, including maintenance, rehabilitation, lease and operation of facilities and equipment.</a:t>
            </a:r>
          </a:p>
          <a:p>
            <a:pPr marL="246565" eaLnBrk="1" hangingPunct="1">
              <a:spcBef>
                <a:spcPct val="0"/>
              </a:spcBef>
              <a:defRPr/>
            </a:pPr>
            <a:endParaRPr lang="en-US" sz="1100" b="0" dirty="0">
              <a:latin typeface="Arial" pitchFamily="34" charset="0"/>
              <a:cs typeface="Arial" pitchFamily="34" charset="0"/>
            </a:endParaRPr>
          </a:p>
          <a:p>
            <a:pPr marL="246565" eaLnBrk="1" hangingPunct="1">
              <a:spcBef>
                <a:spcPct val="0"/>
              </a:spcBef>
              <a:defRPr/>
            </a:pPr>
            <a:r>
              <a:rPr lang="en-US" sz="1100" b="0" dirty="0">
                <a:latin typeface="Arial" pitchFamily="34" charset="0"/>
                <a:cs typeface="Arial" pitchFamily="34" charset="0"/>
              </a:rPr>
              <a:t> (2 )RDT&amp;E funds satisfy the costs of scientific research and military development of new tech AND serve as the RDT&amp;E organizations O&amp;M – these organizations do NOT receive O&amp;M.</a:t>
            </a:r>
          </a:p>
          <a:p>
            <a:pPr marL="246565" eaLnBrk="1" hangingPunct="1">
              <a:spcBef>
                <a:spcPct val="0"/>
              </a:spcBef>
              <a:defRPr/>
            </a:pPr>
            <a:endParaRPr lang="en-US" sz="1100" b="0" dirty="0">
              <a:latin typeface="Arial" pitchFamily="34" charset="0"/>
              <a:cs typeface="Arial" pitchFamily="34" charset="0"/>
            </a:endParaRPr>
          </a:p>
          <a:p>
            <a:pPr marL="246565" eaLnBrk="1" hangingPunct="1">
              <a:spcBef>
                <a:spcPct val="0"/>
              </a:spcBef>
              <a:defRPr/>
            </a:pPr>
            <a:r>
              <a:rPr lang="en-US" sz="1100" b="0" dirty="0">
                <a:latin typeface="Arial" pitchFamily="34" charset="0"/>
                <a:cs typeface="Arial" pitchFamily="34" charset="0"/>
              </a:rPr>
              <a:t> (3) For Example: DARPA (Defense Advanced Research Projects Agency) use RDT&amp;E to </a:t>
            </a:r>
          </a:p>
          <a:p>
            <a:pPr marL="721961" lvl="1" eaLnBrk="1" hangingPunct="1">
              <a:spcBef>
                <a:spcPct val="0"/>
              </a:spcBef>
              <a:buFont typeface="Arial" pitchFamily="34" charset="0"/>
              <a:buChar char="•"/>
              <a:defRPr/>
            </a:pPr>
            <a:r>
              <a:rPr lang="en-US" sz="1100" dirty="0">
                <a:latin typeface="Arial" pitchFamily="34" charset="0"/>
                <a:cs typeface="Arial" pitchFamily="34" charset="0"/>
              </a:rPr>
              <a:t>Research and Develop:</a:t>
            </a:r>
          </a:p>
          <a:p>
            <a:pPr marL="1197358" lvl="2" eaLnBrk="1" hangingPunct="1">
              <a:spcBef>
                <a:spcPct val="0"/>
              </a:spcBef>
              <a:buFont typeface="Arial" pitchFamily="34" charset="0"/>
              <a:buChar char="•"/>
              <a:defRPr/>
            </a:pPr>
            <a:r>
              <a:rPr lang="en-US" sz="1100" dirty="0">
                <a:latin typeface="Arial" pitchFamily="34" charset="0"/>
                <a:cs typeface="Arial" pitchFamily="34" charset="0"/>
              </a:rPr>
              <a:t> X-37 Unmanned Space Vehicle (ICW Boeing)</a:t>
            </a:r>
          </a:p>
          <a:p>
            <a:pPr marL="1197358" lvl="2" eaLnBrk="1" hangingPunct="1">
              <a:spcBef>
                <a:spcPct val="0"/>
              </a:spcBef>
              <a:buFont typeface="Arial" pitchFamily="34" charset="0"/>
              <a:buChar char="•"/>
              <a:defRPr/>
            </a:pPr>
            <a:r>
              <a:rPr lang="en-US" sz="1100" dirty="0">
                <a:latin typeface="Arial" pitchFamily="34" charset="0"/>
                <a:cs typeface="Arial" pitchFamily="34" charset="0"/>
              </a:rPr>
              <a:t> Proto 2 – a thought controlled prosthetic arm</a:t>
            </a:r>
          </a:p>
          <a:p>
            <a:pPr marL="1197358" lvl="2" eaLnBrk="1" hangingPunct="1">
              <a:spcBef>
                <a:spcPct val="0"/>
              </a:spcBef>
              <a:buFont typeface="Arial" pitchFamily="34" charset="0"/>
              <a:buChar char="•"/>
              <a:defRPr/>
            </a:pPr>
            <a:r>
              <a:rPr lang="en-US" sz="1100" dirty="0">
                <a:latin typeface="Arial" pitchFamily="34" charset="0"/>
                <a:cs typeface="Arial" pitchFamily="34" charset="0"/>
              </a:rPr>
              <a:t> Cyborg Insects </a:t>
            </a:r>
            <a:r>
              <a:rPr lang="en-US" sz="1100" u="sng" dirty="0">
                <a:latin typeface="Arial" pitchFamily="34" charset="0"/>
                <a:cs typeface="Arial" pitchFamily="34" charset="0"/>
              </a:rPr>
              <a:t>AND </a:t>
            </a:r>
          </a:p>
          <a:p>
            <a:pPr marL="1197358" lvl="2" eaLnBrk="1" hangingPunct="1">
              <a:spcBef>
                <a:spcPct val="0"/>
              </a:spcBef>
              <a:buFont typeface="Arial" pitchFamily="34" charset="0"/>
              <a:buChar char="•"/>
              <a:defRPr/>
            </a:pPr>
            <a:r>
              <a:rPr lang="en-US" sz="1100" dirty="0">
                <a:latin typeface="Arial" pitchFamily="34" charset="0"/>
                <a:cs typeface="Arial" pitchFamily="34" charset="0"/>
              </a:rPr>
              <a:t> Operate and maintain their facilities and equipment (because they do not receive O&amp;M)</a:t>
            </a:r>
          </a:p>
          <a:p>
            <a:endParaRPr lang="en-US" sz="11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F8447028-9459-43A8-8F53-259203CB3913}" type="slidenum">
              <a:rPr lang="en-US" smtClean="0"/>
              <a:pPr>
                <a:defRPr/>
              </a:pPr>
              <a:t>20</a:t>
            </a:fld>
            <a:endParaRPr lang="en-US" dirty="0"/>
          </a:p>
        </p:txBody>
      </p:sp>
    </p:spTree>
    <p:extLst>
      <p:ext uri="{BB962C8B-B14F-4D97-AF65-F5344CB8AC3E}">
        <p14:creationId xmlns:p14="http://schemas.microsoft.com/office/powerpoint/2010/main" val="39613330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bwMode="auto">
          <a:xfrm>
            <a:off x="471488" y="728663"/>
            <a:ext cx="6375400" cy="3586162"/>
          </a:xfrm>
          <a:noFill/>
          <a:ln>
            <a:solidFill>
              <a:srgbClr val="000000"/>
            </a:solidFill>
            <a:miter lim="800000"/>
            <a:headEnd/>
            <a:tailEnd/>
          </a:ln>
        </p:spPr>
      </p:sp>
      <p:sp>
        <p:nvSpPr>
          <p:cNvPr id="157699" name="Notes Placeholder 2"/>
          <p:cNvSpPr>
            <a:spLocks noGrp="1"/>
          </p:cNvSpPr>
          <p:nvPr>
            <p:ph type="body" idx="1"/>
          </p:nvPr>
        </p:nvSpPr>
        <p:spPr bwMode="auto">
          <a:noFill/>
        </p:spPr>
        <p:txBody>
          <a:bodyPr wrap="square" numCol="1" anchor="t" anchorCtr="0" compatLnSpc="1">
            <a:prstTxWarp prst="textNoShape">
              <a:avLst/>
            </a:prstTxWarp>
          </a:bodyPr>
          <a:lstStyle/>
          <a:p>
            <a:pPr marL="237093" indent="-237093" eaLnBrk="1" hangingPunct="1">
              <a:spcBef>
                <a:spcPts val="600"/>
              </a:spcBef>
              <a:buFont typeface="+mj-lt"/>
              <a:buAutoNum type="arabicPeriod"/>
            </a:pPr>
            <a:r>
              <a:rPr lang="en-US" sz="1200" dirty="0"/>
              <a:t>Purpose:  fund the acquisition, construction, installation, and equipment of temporary or permanent public works, military installations, facilities, and real property</a:t>
            </a:r>
          </a:p>
          <a:p>
            <a:pPr marL="237093" indent="-237093" eaLnBrk="1" hangingPunct="1">
              <a:spcBef>
                <a:spcPts val="600"/>
              </a:spcBef>
              <a:buFont typeface="+mj-lt"/>
              <a:buAutoNum type="arabicPeriod"/>
            </a:pPr>
            <a:endParaRPr lang="en-US" sz="1200" dirty="0"/>
          </a:p>
          <a:p>
            <a:pPr marL="237093" indent="-237093" eaLnBrk="1" hangingPunct="1">
              <a:spcBef>
                <a:spcPts val="600"/>
              </a:spcBef>
              <a:buFont typeface="+mj-lt"/>
              <a:buAutoNum type="arabicPeriod"/>
            </a:pPr>
            <a:r>
              <a:rPr lang="en-US" sz="1200" dirty="0"/>
              <a:t>Pay attention to thresholds and how they may change (i.e. the 2023 NDAA raised a number of construction thresholds). </a:t>
            </a:r>
          </a:p>
          <a:p>
            <a:pPr marL="0" indent="0" eaLnBrk="1" hangingPunct="1">
              <a:spcBef>
                <a:spcPts val="600"/>
              </a:spcBef>
              <a:buFont typeface="+mj-lt"/>
              <a:buNone/>
            </a:pPr>
            <a:endParaRPr lang="en-US" sz="1200" dirty="0"/>
          </a:p>
        </p:txBody>
      </p:sp>
    </p:spTree>
    <p:extLst>
      <p:ext uri="{BB962C8B-B14F-4D97-AF65-F5344CB8AC3E}">
        <p14:creationId xmlns:p14="http://schemas.microsoft.com/office/powerpoint/2010/main" val="18727873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pPr defTabSz="950793">
              <a:defRPr/>
            </a:pPr>
            <a:r>
              <a:rPr lang="en-US" sz="1100" dirty="0">
                <a:latin typeface="Arial" pitchFamily="34" charset="0"/>
                <a:cs typeface="Arial" pitchFamily="34" charset="0"/>
              </a:rPr>
              <a:t> Instructor Comments</a:t>
            </a:r>
          </a:p>
          <a:p>
            <a:pPr lvl="1"/>
            <a:endParaRPr lang="en-US" sz="1100" dirty="0">
              <a:latin typeface="Arial" pitchFamily="34" charset="0"/>
              <a:cs typeface="Arial" pitchFamily="34" charset="0"/>
            </a:endParaRPr>
          </a:p>
          <a:p>
            <a:pPr marL="475397" lvl="2" defTabSz="950793">
              <a:spcBef>
                <a:spcPts val="0"/>
              </a:spcBef>
              <a:buFont typeface="Arial" pitchFamily="34" charset="0"/>
              <a:buChar char="•"/>
              <a:defRPr/>
            </a:pPr>
            <a:r>
              <a:rPr lang="en-US" sz="1100" b="1" dirty="0">
                <a:latin typeface="Arial" pitchFamily="34" charset="0"/>
                <a:cs typeface="Arial" pitchFamily="34" charset="0"/>
              </a:rPr>
              <a:t> Expense items (consumable) </a:t>
            </a:r>
            <a:r>
              <a:rPr lang="en-US" sz="1100" dirty="0">
                <a:latin typeface="Arial" pitchFamily="34" charset="0"/>
                <a:cs typeface="Arial" pitchFamily="34" charset="0"/>
              </a:rPr>
              <a:t>are funded with </a:t>
            </a:r>
            <a:r>
              <a:rPr lang="en-US" sz="1100" b="1" dirty="0">
                <a:latin typeface="Arial" pitchFamily="34" charset="0"/>
                <a:cs typeface="Arial" pitchFamily="34" charset="0"/>
              </a:rPr>
              <a:t>O&amp;M</a:t>
            </a:r>
            <a:r>
              <a:rPr lang="en-US" sz="1100" dirty="0">
                <a:latin typeface="Arial" pitchFamily="34" charset="0"/>
                <a:cs typeface="Arial" pitchFamily="34" charset="0"/>
              </a:rPr>
              <a:t> dollars irrespective of amount.</a:t>
            </a:r>
          </a:p>
          <a:p>
            <a:pPr marL="475397" lvl="2" defTabSz="950793">
              <a:spcBef>
                <a:spcPts val="0"/>
              </a:spcBef>
              <a:buFont typeface="Arial" pitchFamily="34" charset="0"/>
              <a:buChar char="•"/>
              <a:defRPr/>
            </a:pPr>
            <a:endParaRPr lang="en-US" sz="1100" dirty="0">
              <a:latin typeface="Arial" pitchFamily="34" charset="0"/>
              <a:cs typeface="Arial" pitchFamily="34" charset="0"/>
            </a:endParaRPr>
          </a:p>
          <a:p>
            <a:pPr marL="475397" lvl="2" defTabSz="950793">
              <a:spcBef>
                <a:spcPts val="0"/>
              </a:spcBef>
              <a:buFont typeface="Arial" pitchFamily="34" charset="0"/>
              <a:buChar char="•"/>
              <a:defRPr/>
            </a:pPr>
            <a:r>
              <a:rPr lang="en-US" sz="1100" b="1" dirty="0">
                <a:latin typeface="Arial" pitchFamily="34" charset="0"/>
                <a:cs typeface="Arial" pitchFamily="34" charset="0"/>
              </a:rPr>
              <a:t> Investment items (durable) </a:t>
            </a:r>
            <a:r>
              <a:rPr lang="en-US" sz="1100" dirty="0">
                <a:latin typeface="Arial" pitchFamily="34" charset="0"/>
                <a:cs typeface="Arial" pitchFamily="34" charset="0"/>
              </a:rPr>
              <a:t>are funded with </a:t>
            </a:r>
            <a:r>
              <a:rPr lang="en-US" sz="1100" b="1" dirty="0">
                <a:latin typeface="Arial" pitchFamily="34" charset="0"/>
                <a:cs typeface="Arial" pitchFamily="34" charset="0"/>
              </a:rPr>
              <a:t>Procurement dollars</a:t>
            </a:r>
            <a:r>
              <a:rPr lang="en-US" sz="1100" dirty="0">
                <a:latin typeface="Arial" pitchFamily="34" charset="0"/>
                <a:cs typeface="Arial" pitchFamily="34" charset="0"/>
              </a:rPr>
              <a:t>. </a:t>
            </a:r>
          </a:p>
          <a:p>
            <a:pPr marL="475397" lvl="2" defTabSz="950793">
              <a:spcBef>
                <a:spcPts val="0"/>
              </a:spcBef>
              <a:buFont typeface="Arial" pitchFamily="34" charset="0"/>
              <a:buChar char="•"/>
              <a:defRPr/>
            </a:pPr>
            <a:endParaRPr lang="en-US" sz="1100" dirty="0">
              <a:latin typeface="Arial" pitchFamily="34" charset="0"/>
              <a:cs typeface="Arial" pitchFamily="34" charset="0"/>
            </a:endParaRPr>
          </a:p>
          <a:p>
            <a:pPr marL="475397" lvl="2" defTabSz="950793">
              <a:spcBef>
                <a:spcPts val="0"/>
              </a:spcBef>
              <a:buFont typeface="Arial" pitchFamily="34" charset="0"/>
              <a:buChar char="•"/>
              <a:defRPr/>
            </a:pPr>
            <a:r>
              <a:rPr lang="en-US" sz="1100" dirty="0">
                <a:latin typeface="Arial" pitchFamily="34" charset="0"/>
                <a:cs typeface="Arial" pitchFamily="34" charset="0"/>
              </a:rPr>
              <a:t> Each year in the DODAA, Congress provides an exception to the normal fiscal law that dictates that investment items must be purchased with procurement appropriations.</a:t>
            </a:r>
          </a:p>
          <a:p>
            <a:endParaRPr lang="en-US" sz="1100" b="0" dirty="0">
              <a:latin typeface="Arial" pitchFamily="34" charset="0"/>
              <a:cs typeface="Arial" pitchFamily="34" charset="0"/>
            </a:endParaRPr>
          </a:p>
          <a:p>
            <a:pPr lvl="2">
              <a:buFont typeface="Arial" pitchFamily="34" charset="0"/>
              <a:buChar char="•"/>
            </a:pPr>
            <a:r>
              <a:rPr lang="en-US" sz="1100" dirty="0">
                <a:latin typeface="Arial" pitchFamily="34" charset="0"/>
                <a:cs typeface="Arial" pitchFamily="34" charset="0"/>
              </a:rPr>
              <a:t> This allows the DOD to purchase investment items, not exceeding a certain threshold, with O&amp;M funds.</a:t>
            </a:r>
          </a:p>
          <a:p>
            <a:pPr lvl="2"/>
            <a:endParaRPr lang="en-US" sz="1100" dirty="0">
              <a:latin typeface="Arial" pitchFamily="34" charset="0"/>
              <a:cs typeface="Arial" pitchFamily="34" charset="0"/>
            </a:endParaRPr>
          </a:p>
          <a:p>
            <a:pPr lvl="2">
              <a:buFont typeface="Arial" pitchFamily="34" charset="0"/>
              <a:buChar char="•"/>
            </a:pPr>
            <a:r>
              <a:rPr lang="en-US" sz="1100" dirty="0">
                <a:latin typeface="Arial" pitchFamily="34" charset="0"/>
                <a:cs typeface="Arial" pitchFamily="34" charset="0"/>
              </a:rPr>
              <a:t> The current threshold is $350,000 for an item. Consolidated Appropriations Act,</a:t>
            </a:r>
            <a:r>
              <a:rPr lang="en-US" sz="1100" baseline="0" dirty="0">
                <a:latin typeface="Arial" pitchFamily="34" charset="0"/>
                <a:cs typeface="Arial" pitchFamily="34" charset="0"/>
              </a:rPr>
              <a:t> </a:t>
            </a:r>
            <a:r>
              <a:rPr lang="en-US" sz="1100" dirty="0">
                <a:latin typeface="Arial" pitchFamily="34" charset="0"/>
                <a:cs typeface="Arial" pitchFamily="34" charset="0"/>
              </a:rPr>
              <a:t>2022, H.R. 2617</a:t>
            </a:r>
          </a:p>
          <a:p>
            <a:pPr>
              <a:buNone/>
            </a:pPr>
            <a:endParaRPr lang="en-US" sz="1100" b="0" dirty="0">
              <a:latin typeface="Arial" pitchFamily="34" charset="0"/>
              <a:cs typeface="Arial" pitchFamily="34" charset="0"/>
            </a:endParaRPr>
          </a:p>
          <a:p>
            <a:pPr>
              <a:buNone/>
            </a:pPr>
            <a:r>
              <a:rPr lang="en-US" sz="1100" b="0" dirty="0">
                <a:latin typeface="Arial" pitchFamily="34" charset="0"/>
                <a:cs typeface="Arial" pitchFamily="34" charset="0"/>
              </a:rPr>
              <a:t>Reference: https://www.congress.gov/117/bills/hr2617/BILLS-117hr2617enr.pdf</a:t>
            </a:r>
          </a:p>
        </p:txBody>
      </p:sp>
      <p:sp>
        <p:nvSpPr>
          <p:cNvPr id="4" name="Slide Number Placeholder 3"/>
          <p:cNvSpPr>
            <a:spLocks noGrp="1"/>
          </p:cNvSpPr>
          <p:nvPr>
            <p:ph type="sldNum" sz="quarter" idx="10"/>
          </p:nvPr>
        </p:nvSpPr>
        <p:spPr/>
        <p:txBody>
          <a:bodyPr/>
          <a:lstStyle/>
          <a:p>
            <a:fld id="{9F867835-5256-4A9C-A497-656AB895F6A6}" type="slidenum">
              <a:rPr lang="en-US" smtClean="0"/>
              <a:pPr/>
              <a:t>22</a:t>
            </a:fld>
            <a:endParaRPr lang="en-US" dirty="0"/>
          </a:p>
        </p:txBody>
      </p:sp>
    </p:spTree>
    <p:extLst>
      <p:ext uri="{BB962C8B-B14F-4D97-AF65-F5344CB8AC3E}">
        <p14:creationId xmlns:p14="http://schemas.microsoft.com/office/powerpoint/2010/main" val="30165090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pPr defTabSz="950793">
              <a:buNone/>
              <a:defRPr/>
            </a:pPr>
            <a:r>
              <a:rPr lang="en-US" sz="1100" dirty="0">
                <a:latin typeface="Arial" pitchFamily="34" charset="0"/>
                <a:cs typeface="Arial" pitchFamily="34" charset="0"/>
              </a:rPr>
              <a:t>Instructor Comments:</a:t>
            </a:r>
          </a:p>
          <a:p>
            <a:pPr marL="0" lvl="1" defTabSz="950793">
              <a:spcBef>
                <a:spcPts val="0"/>
              </a:spcBef>
              <a:buNone/>
              <a:defRPr/>
            </a:pPr>
            <a:endParaRPr lang="en-US" sz="1100" dirty="0">
              <a:latin typeface="Arial" pitchFamily="34" charset="0"/>
              <a:cs typeface="Arial" pitchFamily="34" charset="0"/>
            </a:endParaRPr>
          </a:p>
          <a:p>
            <a:pPr marL="475397" lvl="3" defTabSz="950793">
              <a:spcBef>
                <a:spcPts val="0"/>
              </a:spcBef>
              <a:buFont typeface="Arial" pitchFamily="34" charset="0"/>
              <a:buChar char="•"/>
              <a:defRPr/>
            </a:pPr>
            <a:r>
              <a:rPr lang="en-US" sz="1100" dirty="0">
                <a:latin typeface="Arial" pitchFamily="34" charset="0"/>
                <a:cs typeface="Arial" pitchFamily="34" charset="0"/>
              </a:rPr>
              <a:t> The cost of </a:t>
            </a:r>
            <a:r>
              <a:rPr lang="en-US" sz="1100" b="1" dirty="0">
                <a:latin typeface="Arial" pitchFamily="34" charset="0"/>
                <a:cs typeface="Arial" pitchFamily="34" charset="0"/>
              </a:rPr>
              <a:t>investment items </a:t>
            </a:r>
            <a:r>
              <a:rPr lang="en-US" sz="1100" dirty="0">
                <a:latin typeface="Arial" pitchFamily="34" charset="0"/>
                <a:cs typeface="Arial" pitchFamily="34" charset="0"/>
              </a:rPr>
              <a:t>that form a </a:t>
            </a:r>
            <a:r>
              <a:rPr lang="en-US" sz="1100" b="1" dirty="0">
                <a:latin typeface="Arial" pitchFamily="34" charset="0"/>
                <a:cs typeface="Arial" pitchFamily="34" charset="0"/>
              </a:rPr>
              <a:t>system</a:t>
            </a:r>
            <a:r>
              <a:rPr lang="en-US" sz="1100" dirty="0">
                <a:latin typeface="Arial" pitchFamily="34" charset="0"/>
                <a:cs typeface="Arial" pitchFamily="34" charset="0"/>
              </a:rPr>
              <a:t> are </a:t>
            </a:r>
            <a:r>
              <a:rPr lang="en-US" sz="1100" b="1" dirty="0">
                <a:latin typeface="Arial" pitchFamily="34" charset="0"/>
                <a:cs typeface="Arial" pitchFamily="34" charset="0"/>
              </a:rPr>
              <a:t>aggregated </a:t>
            </a:r>
            <a:r>
              <a:rPr lang="en-US" sz="1100" dirty="0">
                <a:latin typeface="Arial" pitchFamily="34" charset="0"/>
                <a:cs typeface="Arial" pitchFamily="34" charset="0"/>
              </a:rPr>
              <a:t>for the purposes of the </a:t>
            </a:r>
            <a:r>
              <a:rPr lang="en-US" sz="1100" b="1" dirty="0">
                <a:latin typeface="Arial" pitchFamily="34" charset="0"/>
                <a:cs typeface="Arial" pitchFamily="34" charset="0"/>
              </a:rPr>
              <a:t>investment/expense threshold</a:t>
            </a:r>
            <a:r>
              <a:rPr lang="en-US" sz="1100" dirty="0">
                <a:latin typeface="Arial" pitchFamily="34" charset="0"/>
                <a:cs typeface="Arial" pitchFamily="34" charset="0"/>
              </a:rPr>
              <a:t>.</a:t>
            </a:r>
          </a:p>
          <a:p>
            <a:pPr marL="475397" lvl="3" defTabSz="950793">
              <a:spcBef>
                <a:spcPts val="0"/>
              </a:spcBef>
              <a:buFont typeface="Arial" pitchFamily="34" charset="0"/>
              <a:buChar char="•"/>
              <a:defRPr/>
            </a:pPr>
            <a:endParaRPr lang="en-US" sz="1100" dirty="0">
              <a:latin typeface="Arial" pitchFamily="34" charset="0"/>
              <a:cs typeface="Arial" pitchFamily="34" charset="0"/>
            </a:endParaRPr>
          </a:p>
          <a:p>
            <a:pPr marL="475397" lvl="3">
              <a:spcBef>
                <a:spcPts val="0"/>
              </a:spcBef>
              <a:buFont typeface="Arial" pitchFamily="34" charset="0"/>
              <a:buChar char="•"/>
            </a:pPr>
            <a:r>
              <a:rPr lang="en-US" sz="1100" dirty="0">
                <a:latin typeface="Arial" pitchFamily="34" charset="0"/>
                <a:cs typeface="Arial" pitchFamily="34" charset="0"/>
              </a:rPr>
              <a:t> Agencies </a:t>
            </a:r>
            <a:r>
              <a:rPr lang="en-US" sz="1100" b="1" dirty="0">
                <a:latin typeface="Arial" pitchFamily="34" charset="0"/>
                <a:cs typeface="Arial" pitchFamily="34" charset="0"/>
              </a:rPr>
              <a:t>must consider the system concept when evaluating the purchase of investment items</a:t>
            </a:r>
            <a:r>
              <a:rPr lang="en-US" sz="1100" dirty="0">
                <a:latin typeface="Arial" pitchFamily="34" charset="0"/>
                <a:cs typeface="Arial" pitchFamily="34" charset="0"/>
              </a:rPr>
              <a:t>.  The systems analysis does NOT apply to expense items.</a:t>
            </a:r>
          </a:p>
          <a:p>
            <a:pPr marL="475397" lvl="3">
              <a:spcBef>
                <a:spcPts val="0"/>
              </a:spcBef>
              <a:buFont typeface="Arial" pitchFamily="34" charset="0"/>
              <a:buChar char="•"/>
            </a:pPr>
            <a:endParaRPr lang="en-US" sz="1100" dirty="0">
              <a:latin typeface="Arial" pitchFamily="34" charset="0"/>
              <a:cs typeface="Arial" pitchFamily="34" charset="0"/>
            </a:endParaRPr>
          </a:p>
          <a:p>
            <a:pPr marL="475397" lvl="3">
              <a:spcBef>
                <a:spcPts val="0"/>
              </a:spcBef>
              <a:buFont typeface="Arial" pitchFamily="34" charset="0"/>
              <a:buChar char="•"/>
            </a:pPr>
            <a:r>
              <a:rPr lang="en-US" sz="1100" dirty="0">
                <a:latin typeface="Arial" pitchFamily="34" charset="0"/>
                <a:cs typeface="Arial" pitchFamily="34" charset="0"/>
              </a:rPr>
              <a:t> The determining factor is whether the individual components are designed primarily to function within the contexts of a whole and will be interconnected (i.e. – security system, computer system, etc.).</a:t>
            </a:r>
          </a:p>
          <a:p>
            <a:pPr marL="475397" lvl="3">
              <a:spcBef>
                <a:spcPts val="0"/>
              </a:spcBef>
              <a:buFont typeface="Arial" pitchFamily="34" charset="0"/>
              <a:buChar char="•"/>
            </a:pPr>
            <a:endParaRPr lang="en-US" sz="1100" dirty="0">
              <a:latin typeface="Arial" pitchFamily="34" charset="0"/>
              <a:cs typeface="Arial" pitchFamily="34" charset="0"/>
            </a:endParaRPr>
          </a:p>
          <a:p>
            <a:pPr marL="475397" lvl="3">
              <a:spcBef>
                <a:spcPts val="0"/>
              </a:spcBef>
              <a:buFont typeface="Arial" pitchFamily="34" charset="0"/>
              <a:buChar char="•"/>
            </a:pPr>
            <a:r>
              <a:rPr lang="en-US" sz="1100" dirty="0">
                <a:latin typeface="Arial" pitchFamily="34" charset="0"/>
                <a:cs typeface="Arial" pitchFamily="34" charset="0"/>
              </a:rPr>
              <a:t> Cannot fragment or piecemeal the acquisition of a system to avoid exceeding the O&amp;M threshold.</a:t>
            </a:r>
          </a:p>
          <a:p>
            <a:pPr marL="475397" lvl="3">
              <a:spcBef>
                <a:spcPts val="0"/>
              </a:spcBef>
              <a:buFont typeface="Arial" pitchFamily="34" charset="0"/>
              <a:buChar char="•"/>
            </a:pPr>
            <a:endParaRPr lang="en-US" sz="1100" dirty="0">
              <a:latin typeface="Arial" pitchFamily="34" charset="0"/>
              <a:cs typeface="Arial" pitchFamily="34" charset="0"/>
            </a:endParaRPr>
          </a:p>
          <a:p>
            <a:pPr marL="475397" lvl="3">
              <a:spcBef>
                <a:spcPts val="0"/>
              </a:spcBef>
              <a:buFont typeface="Arial" pitchFamily="34" charset="0"/>
              <a:buChar char="•"/>
            </a:pPr>
            <a:r>
              <a:rPr lang="en-US" sz="1100" dirty="0">
                <a:latin typeface="Arial" pitchFamily="34" charset="0"/>
                <a:cs typeface="Arial" pitchFamily="34" charset="0"/>
              </a:rPr>
              <a:t> For Example:  You received a PR&amp;C for a security system comprised of eight $50K terminals.  Each individual terminal is a single investment item costing less than $250K (O&amp;M).  But because each terminal is designed to function within the context of a security system, the components must be aggregated (8 x $50K = $400K which is greater than $350K… THUS OPA.)  </a:t>
            </a:r>
          </a:p>
          <a:p>
            <a:pPr marL="475397" lvl="3">
              <a:spcBef>
                <a:spcPts val="0"/>
              </a:spcBef>
              <a:buFont typeface="Arial" pitchFamily="34" charset="0"/>
              <a:buChar char="•"/>
            </a:pPr>
            <a:endParaRPr lang="en-US" sz="11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F8447028-9459-43A8-8F53-259203CB3913}" type="slidenum">
              <a:rPr lang="en-US" smtClean="0"/>
              <a:pPr>
                <a:defRPr/>
              </a:pPr>
              <a:t>23</a:t>
            </a:fld>
            <a:endParaRPr lang="en-US" dirty="0"/>
          </a:p>
        </p:txBody>
      </p:sp>
    </p:spTree>
    <p:extLst>
      <p:ext uri="{BB962C8B-B14F-4D97-AF65-F5344CB8AC3E}">
        <p14:creationId xmlns:p14="http://schemas.microsoft.com/office/powerpoint/2010/main" val="3691139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pPr>
              <a:buNone/>
            </a:pPr>
            <a:endParaRPr lang="en-US" baseline="0" dirty="0"/>
          </a:p>
        </p:txBody>
      </p:sp>
      <p:sp>
        <p:nvSpPr>
          <p:cNvPr id="4" name="Slide Number Placeholder 3"/>
          <p:cNvSpPr>
            <a:spLocks noGrp="1"/>
          </p:cNvSpPr>
          <p:nvPr>
            <p:ph type="sldNum" sz="quarter" idx="10"/>
          </p:nvPr>
        </p:nvSpPr>
        <p:spPr/>
        <p:txBody>
          <a:bodyPr/>
          <a:lstStyle/>
          <a:p>
            <a:fld id="{9F867835-5256-4A9C-A497-656AB895F6A6}" type="slidenum">
              <a:rPr lang="en-US" smtClean="0"/>
              <a:pPr/>
              <a:t>24</a:t>
            </a:fld>
            <a:endParaRPr lang="en-US" dirty="0"/>
          </a:p>
        </p:txBody>
      </p:sp>
    </p:spTree>
    <p:extLst>
      <p:ext uri="{BB962C8B-B14F-4D97-AF65-F5344CB8AC3E}">
        <p14:creationId xmlns:p14="http://schemas.microsoft.com/office/powerpoint/2010/main" val="22918087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pPr defTabSz="950793">
              <a:defRPr/>
            </a:pPr>
            <a:r>
              <a:rPr lang="en-US" sz="1100" dirty="0">
                <a:latin typeface="Arial" pitchFamily="34" charset="0"/>
                <a:cs typeface="Arial" pitchFamily="34" charset="0"/>
              </a:rPr>
              <a:t> Instructor Comments</a:t>
            </a:r>
          </a:p>
          <a:p>
            <a:pPr marL="475397" lvl="2" defTabSz="950793">
              <a:spcBef>
                <a:spcPts val="624"/>
              </a:spcBef>
              <a:buFontTx/>
              <a:buChar char="•"/>
              <a:defRPr/>
            </a:pPr>
            <a:r>
              <a:rPr lang="en-US" sz="1100" dirty="0">
                <a:latin typeface="Arial" pitchFamily="34" charset="0"/>
                <a:cs typeface="Arial" pitchFamily="34" charset="0"/>
              </a:rPr>
              <a:t> Both policy and common sense tells us that Government agencies may not purchase goods or services they do not require.</a:t>
            </a:r>
          </a:p>
          <a:p>
            <a:pPr marL="475397" lvl="2" defTabSz="950793">
              <a:spcBef>
                <a:spcPts val="624"/>
              </a:spcBef>
              <a:buFontTx/>
              <a:buChar char="•"/>
              <a:defRPr/>
            </a:pPr>
            <a:r>
              <a:rPr lang="en-US" sz="1100" dirty="0">
                <a:latin typeface="Arial" pitchFamily="34" charset="0"/>
                <a:cs typeface="Arial" pitchFamily="34" charset="0"/>
              </a:rPr>
              <a:t> Put another way - until the need accrues, no authorization exists to obligate appropriated funds.</a:t>
            </a:r>
          </a:p>
          <a:p>
            <a:pPr marL="475397" lvl="2" defTabSz="950793">
              <a:spcBef>
                <a:spcPts val="624"/>
              </a:spcBef>
              <a:buFontTx/>
              <a:buChar char="•"/>
              <a:defRPr/>
            </a:pPr>
            <a:r>
              <a:rPr lang="en-US" sz="1100" dirty="0">
                <a:latin typeface="Arial" pitchFamily="34" charset="0"/>
                <a:cs typeface="Arial" pitchFamily="34" charset="0"/>
              </a:rPr>
              <a:t> The Bona Fide Needs rule implements this policy. </a:t>
            </a:r>
          </a:p>
          <a:p>
            <a:pPr marL="475397" lvl="2" defTabSz="950793">
              <a:spcBef>
                <a:spcPts val="624"/>
              </a:spcBef>
              <a:buFontTx/>
              <a:buChar char="•"/>
              <a:defRPr/>
            </a:pPr>
            <a:r>
              <a:rPr lang="en-US" sz="1100" dirty="0">
                <a:latin typeface="Arial" pitchFamily="34" charset="0"/>
                <a:cs typeface="Arial" pitchFamily="34" charset="0"/>
              </a:rPr>
              <a:t> 31 U.S.C. § 1502(a) provides the BFN rule:  ”The balance of an appropriation…is available only for payment of expenses properly incurred during the period of availability, or to complete contracts properly made during the period of availability.”</a:t>
            </a:r>
          </a:p>
          <a:p>
            <a:pPr marL="475397" lvl="2" defTabSz="950793">
              <a:spcBef>
                <a:spcPts val="624"/>
              </a:spcBef>
              <a:buFontTx/>
              <a:buChar char="•"/>
              <a:defRPr/>
            </a:pPr>
            <a:r>
              <a:rPr lang="en-US" sz="1100" dirty="0">
                <a:latin typeface="Arial" pitchFamily="34" charset="0"/>
                <a:cs typeface="Arial" pitchFamily="34" charset="0"/>
              </a:rPr>
              <a:t> Relevancy? The BFN is the point in time when a government agency becomes authorized to obligate funds to acquire goods or services.</a:t>
            </a:r>
          </a:p>
          <a:p>
            <a:pPr marL="475397" lvl="2" defTabSz="950793">
              <a:spcBef>
                <a:spcPts val="624"/>
              </a:spcBef>
              <a:buFontTx/>
              <a:buChar char="•"/>
              <a:defRPr/>
            </a:pPr>
            <a:endParaRPr lang="en-US" sz="1100" dirty="0">
              <a:latin typeface="Arial" pitchFamily="34" charset="0"/>
              <a:cs typeface="Arial" pitchFamily="34" charset="0"/>
            </a:endParaRPr>
          </a:p>
          <a:p>
            <a:pPr marL="475397" lvl="2" defTabSz="950793">
              <a:defRPr/>
            </a:pPr>
            <a:endParaRPr lang="en-US" sz="1100" dirty="0">
              <a:latin typeface="Arial" pitchFamily="34" charset="0"/>
              <a:cs typeface="Arial" pitchFamily="34" charset="0"/>
            </a:endParaRPr>
          </a:p>
          <a:p>
            <a:pPr marL="475397" lvl="2"/>
            <a:endParaRPr lang="en-US" sz="1100" dirty="0">
              <a:latin typeface="Arial" pitchFamily="34" charset="0"/>
              <a:cs typeface="Arial" pitchFamily="34" charset="0"/>
            </a:endParaRPr>
          </a:p>
          <a:p>
            <a:pPr marL="475397" lvl="2"/>
            <a:endParaRPr lang="en-US" sz="11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867835-5256-4A9C-A497-656AB895F6A6}" type="slidenum">
              <a:rPr lang="en-US" smtClean="0"/>
              <a:pPr/>
              <a:t>25</a:t>
            </a:fld>
            <a:endParaRPr lang="en-US" dirty="0"/>
          </a:p>
        </p:txBody>
      </p:sp>
    </p:spTree>
    <p:extLst>
      <p:ext uri="{BB962C8B-B14F-4D97-AF65-F5344CB8AC3E}">
        <p14:creationId xmlns:p14="http://schemas.microsoft.com/office/powerpoint/2010/main" val="20283974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74800" y="855663"/>
            <a:ext cx="4038600" cy="2273300"/>
          </a:xfrm>
        </p:spPr>
      </p:sp>
      <p:sp>
        <p:nvSpPr>
          <p:cNvPr id="3" name="Notes Placeholder 2"/>
          <p:cNvSpPr>
            <a:spLocks noGrp="1"/>
          </p:cNvSpPr>
          <p:nvPr>
            <p:ph type="body" idx="1"/>
          </p:nvPr>
        </p:nvSpPr>
        <p:spPr>
          <a:xfrm>
            <a:off x="789936" y="3301235"/>
            <a:ext cx="5851496" cy="5422048"/>
          </a:xfrm>
        </p:spPr>
        <p:txBody>
          <a:bodyPr>
            <a:noAutofit/>
          </a:bodyPr>
          <a:lstStyle/>
          <a:p>
            <a:pPr defTabSz="950793">
              <a:defRPr/>
            </a:pPr>
            <a:r>
              <a:rPr lang="en-US" sz="1100" dirty="0">
                <a:latin typeface="Arial" pitchFamily="34" charset="0"/>
                <a:cs typeface="Arial" pitchFamily="34" charset="0"/>
              </a:rPr>
              <a:t> Instructor Comments</a:t>
            </a:r>
          </a:p>
          <a:p>
            <a:pPr marL="475397" lvl="1" defTabSz="950793">
              <a:defRPr/>
            </a:pPr>
            <a:r>
              <a:rPr lang="en-US" sz="1100" dirty="0">
                <a:latin typeface="Arial" pitchFamily="34" charset="0"/>
                <a:cs typeface="Arial" pitchFamily="34" charset="0"/>
              </a:rPr>
              <a:t>  In order to apply the bona fide needs rule, one must first understand a few key terms of art.</a:t>
            </a:r>
          </a:p>
          <a:p>
            <a:pPr>
              <a:buNone/>
            </a:pPr>
            <a:endParaRPr lang="en-US" sz="1100" dirty="0">
              <a:latin typeface="Arial" pitchFamily="34" charset="0"/>
              <a:cs typeface="Arial" pitchFamily="34" charset="0"/>
            </a:endParaRPr>
          </a:p>
          <a:p>
            <a:pPr lvl="1">
              <a:lnSpc>
                <a:spcPct val="80000"/>
              </a:lnSpc>
            </a:pPr>
            <a:r>
              <a:rPr lang="en-US" sz="1100" dirty="0">
                <a:latin typeface="Arial" pitchFamily="34" charset="0"/>
                <a:cs typeface="Arial" pitchFamily="34" charset="0"/>
              </a:rPr>
              <a:t>  </a:t>
            </a:r>
            <a:r>
              <a:rPr lang="en-US" sz="1100" b="1" dirty="0">
                <a:latin typeface="Arial" pitchFamily="34" charset="0"/>
                <a:cs typeface="Arial" pitchFamily="34" charset="0"/>
              </a:rPr>
              <a:t>Fiscal Year: </a:t>
            </a:r>
            <a:r>
              <a:rPr lang="en-US" sz="1100" dirty="0">
                <a:latin typeface="Arial" pitchFamily="34" charset="0"/>
                <a:cs typeface="Arial" pitchFamily="34" charset="0"/>
              </a:rPr>
              <a:t>Budget concerns operate on a fiscal year timeline, running from 1 October to 30 September (i.e. FY25 runs from 1 October 2024 to 30 September 2025).  In 1974, Congress mandated the fiscal year run from 1 October to 30 September beginning in 1977. 31 U.S.C. § 1102.</a:t>
            </a:r>
          </a:p>
          <a:p>
            <a:pPr>
              <a:buNone/>
            </a:pPr>
            <a:endParaRPr lang="en-US" sz="1100" b="0" dirty="0">
              <a:latin typeface="Arial" pitchFamily="34" charset="0"/>
              <a:cs typeface="Arial" pitchFamily="34" charset="0"/>
            </a:endParaRPr>
          </a:p>
          <a:p>
            <a:pPr marL="475397" lvl="1" defTabSz="950793">
              <a:defRPr/>
            </a:pPr>
            <a:r>
              <a:rPr lang="en-US" sz="1100" b="1" dirty="0">
                <a:latin typeface="Arial" pitchFamily="34" charset="0"/>
                <a:cs typeface="Arial" pitchFamily="34" charset="0"/>
              </a:rPr>
              <a:t>  Period of Availability: </a:t>
            </a:r>
            <a:r>
              <a:rPr lang="en-US" sz="1100" dirty="0">
                <a:latin typeface="Arial" pitchFamily="34" charset="0"/>
                <a:cs typeface="Arial" pitchFamily="34" charset="0"/>
              </a:rPr>
              <a:t>The period of time for which appropriations are available for new obligations. </a:t>
            </a:r>
          </a:p>
          <a:p>
            <a:pPr marL="950793" lvl="2" defTabSz="950793">
              <a:buFontTx/>
              <a:buChar char="•"/>
              <a:defRPr/>
            </a:pPr>
            <a:r>
              <a:rPr lang="en-US" sz="1100" dirty="0">
                <a:latin typeface="Arial" pitchFamily="34" charset="0"/>
                <a:cs typeface="Arial" pitchFamily="34" charset="0"/>
              </a:rPr>
              <a:t> Period of availability is the period of time for which appropriations are available for obligation.  </a:t>
            </a:r>
          </a:p>
          <a:p>
            <a:pPr marL="950793" lvl="2" defTabSz="950793">
              <a:buFontTx/>
              <a:buChar char="•"/>
              <a:defRPr/>
            </a:pPr>
            <a:r>
              <a:rPr lang="en-US" sz="1100" dirty="0">
                <a:latin typeface="Arial" pitchFamily="34" charset="0"/>
                <a:cs typeface="Arial" pitchFamily="34" charset="0"/>
              </a:rPr>
              <a:t> Each fund has its own period of availability (SEE SLIDE).</a:t>
            </a:r>
          </a:p>
          <a:p>
            <a:pPr marL="950793" lvl="2" defTabSz="950793">
              <a:buFontTx/>
              <a:buChar char="•"/>
              <a:defRPr/>
            </a:pPr>
            <a:r>
              <a:rPr lang="en-US" sz="1100" dirty="0">
                <a:latin typeface="Arial" pitchFamily="34" charset="0"/>
                <a:cs typeface="Arial" pitchFamily="34" charset="0"/>
              </a:rPr>
              <a:t> Default Rule – the period of availability is only the fiscal year in which they are appropriated – 1 year (1 October – 30 September).</a:t>
            </a:r>
          </a:p>
          <a:p>
            <a:pPr marL="950793" lvl="2" defTabSz="950793">
              <a:buFontTx/>
              <a:buChar char="•"/>
              <a:defRPr/>
            </a:pPr>
            <a:r>
              <a:rPr lang="en-US" sz="1100" dirty="0">
                <a:latin typeface="Arial" pitchFamily="34" charset="0"/>
                <a:cs typeface="Arial" pitchFamily="34" charset="0"/>
              </a:rPr>
              <a:t> If the fund does not specify when they expire, the funds are only good for one year and expire on 30 September (e.g. O&amp;M).</a:t>
            </a:r>
          </a:p>
          <a:p>
            <a:pPr marL="950793" lvl="2" defTabSz="950793">
              <a:buFontTx/>
              <a:buChar char="•"/>
              <a:defRPr/>
            </a:pPr>
            <a:r>
              <a:rPr lang="en-US" sz="1100" dirty="0">
                <a:latin typeface="Arial" pitchFamily="34" charset="0"/>
                <a:cs typeface="Arial" pitchFamily="34" charset="0"/>
              </a:rPr>
              <a:t> If funds are not obligated during their period of availability, they are generally NOT available for NEW obligations.</a:t>
            </a:r>
          </a:p>
          <a:p>
            <a:pPr marL="950793" lvl="2" defTabSz="950793">
              <a:buFontTx/>
              <a:buChar char="•"/>
              <a:defRPr/>
            </a:pPr>
            <a:r>
              <a:rPr lang="en-US" sz="1100" dirty="0">
                <a:latin typeface="Arial" pitchFamily="34" charset="0"/>
                <a:cs typeface="Arial" pitchFamily="34" charset="0"/>
              </a:rPr>
              <a:t> Periods of availability may or may not be specified in the appropriation act. </a:t>
            </a:r>
          </a:p>
          <a:p>
            <a:pPr marL="721961" lvl="1" indent="-246565" defTabSz="986258">
              <a:buNone/>
              <a:defRPr/>
            </a:pPr>
            <a:endParaRPr lang="en-US" sz="1100" i="1" dirty="0">
              <a:latin typeface="Arial" pitchFamily="34" charset="0"/>
              <a:cs typeface="Arial" pitchFamily="34" charset="0"/>
            </a:endParaRPr>
          </a:p>
          <a:p>
            <a:pPr marL="721961" lvl="1" indent="-246565" defTabSz="986258">
              <a:buNone/>
              <a:defRPr/>
            </a:pPr>
            <a:r>
              <a:rPr lang="en-US" sz="1100" i="1" dirty="0">
                <a:latin typeface="Arial" pitchFamily="34" charset="0"/>
                <a:cs typeface="Arial" pitchFamily="34" charset="0"/>
              </a:rPr>
              <a:t>See</a:t>
            </a:r>
            <a:r>
              <a:rPr lang="en-US" sz="1100" dirty="0">
                <a:latin typeface="Arial" pitchFamily="34" charset="0"/>
                <a:cs typeface="Arial" pitchFamily="34" charset="0"/>
              </a:rPr>
              <a:t> Government Accountability Office (GAO), A Glossary of Terms Used in the Budget Process, GAO-05-734SP, 23 (Fifth Edition, September 2005).</a:t>
            </a:r>
          </a:p>
          <a:p>
            <a:pPr marL="721961" lvl="1" indent="-246565" defTabSz="986258">
              <a:buNone/>
              <a:defRPr/>
            </a:pPr>
            <a:endParaRPr lang="en-US" sz="1100" dirty="0">
              <a:latin typeface="Arial" pitchFamily="34" charset="0"/>
              <a:cs typeface="Arial" pitchFamily="34" charset="0"/>
            </a:endParaRPr>
          </a:p>
          <a:p>
            <a:pPr lvl="1">
              <a:lnSpc>
                <a:spcPct val="80000"/>
              </a:lnSpc>
            </a:pPr>
            <a:r>
              <a:rPr lang="en-US" sz="1100" dirty="0">
                <a:latin typeface="Arial" pitchFamily="34" charset="0"/>
                <a:cs typeface="Arial" pitchFamily="34" charset="0"/>
              </a:rPr>
              <a:t> Why?  Record Keeping &amp; Control - the Treasury needs a cut off date to balance their books. Treasury Dept is so vast &amp; complicated that there must be a finite period of time when the books would close and accounts would be reconciled….otherwise Congress loses visibility over how the taxpayer’s money – is actually being spent. </a:t>
            </a:r>
          </a:p>
          <a:p>
            <a:pPr lvl="1">
              <a:lnSpc>
                <a:spcPct val="80000"/>
              </a:lnSpc>
              <a:buFont typeface="Arial" pitchFamily="34" charset="0"/>
              <a:buChar char="•"/>
            </a:pPr>
            <a:endParaRPr lang="en-US" sz="11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867835-5256-4A9C-A497-656AB895F6A6}" type="slidenum">
              <a:rPr lang="en-US" smtClean="0"/>
              <a:pPr/>
              <a:t>26</a:t>
            </a:fld>
            <a:endParaRPr lang="en-US" dirty="0"/>
          </a:p>
        </p:txBody>
      </p:sp>
    </p:spTree>
    <p:extLst>
      <p:ext uri="{BB962C8B-B14F-4D97-AF65-F5344CB8AC3E}">
        <p14:creationId xmlns:p14="http://schemas.microsoft.com/office/powerpoint/2010/main" val="10752138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pPr defTabSz="950793">
              <a:defRPr/>
            </a:pPr>
            <a:r>
              <a:rPr lang="en-US" sz="1100" dirty="0">
                <a:latin typeface="Arial" pitchFamily="34" charset="0"/>
                <a:cs typeface="Arial" pitchFamily="34" charset="0"/>
              </a:rPr>
              <a:t> Instructor Comments: this depicts an O&amp;M life cycle</a:t>
            </a:r>
          </a:p>
          <a:p>
            <a:pPr defTabSz="950793">
              <a:defRPr/>
            </a:pPr>
            <a:endParaRPr lang="en-US" sz="1100" dirty="0">
              <a:latin typeface="Arial" pitchFamily="34" charset="0"/>
              <a:cs typeface="Arial" pitchFamily="34" charset="0"/>
            </a:endParaRPr>
          </a:p>
          <a:p>
            <a:pPr marL="475397" lvl="1" defTabSz="950793">
              <a:defRPr/>
            </a:pPr>
            <a:r>
              <a:rPr lang="en-US" sz="1100" dirty="0">
                <a:latin typeface="Arial" pitchFamily="34" charset="0"/>
                <a:cs typeface="Arial" pitchFamily="34" charset="0"/>
              </a:rPr>
              <a:t>  </a:t>
            </a:r>
            <a:r>
              <a:rPr lang="en-US" sz="1100" b="1" dirty="0">
                <a:latin typeface="Arial" pitchFamily="34" charset="0"/>
                <a:cs typeface="Arial" pitchFamily="34" charset="0"/>
              </a:rPr>
              <a:t>Current Appropriation </a:t>
            </a:r>
            <a:r>
              <a:rPr lang="en-US" sz="1100" dirty="0">
                <a:latin typeface="Arial" pitchFamily="34" charset="0"/>
                <a:cs typeface="Arial" pitchFamily="34" charset="0"/>
              </a:rPr>
              <a:t>– an appropriation is available for new obligations</a:t>
            </a:r>
          </a:p>
          <a:p>
            <a:pPr marL="475397" lvl="1" defTabSz="950793">
              <a:defRPr/>
            </a:pPr>
            <a:endParaRPr lang="en-US" sz="1100" dirty="0">
              <a:latin typeface="Arial" pitchFamily="34" charset="0"/>
              <a:cs typeface="Arial" pitchFamily="34" charset="0"/>
            </a:endParaRPr>
          </a:p>
          <a:p>
            <a:pPr marL="475397" lvl="1" defTabSz="950793">
              <a:defRPr/>
            </a:pPr>
            <a:r>
              <a:rPr lang="en-US" sz="1100" dirty="0">
                <a:latin typeface="Arial" pitchFamily="34" charset="0"/>
                <a:cs typeface="Arial" pitchFamily="34" charset="0"/>
              </a:rPr>
              <a:t>  </a:t>
            </a:r>
            <a:r>
              <a:rPr lang="en-US" sz="1100" b="1" dirty="0">
                <a:latin typeface="Arial" pitchFamily="34" charset="0"/>
                <a:cs typeface="Arial" pitchFamily="34" charset="0"/>
              </a:rPr>
              <a:t>Expired Appropriation </a:t>
            </a:r>
            <a:r>
              <a:rPr lang="en-US" sz="1100" dirty="0">
                <a:latin typeface="Arial" pitchFamily="34" charset="0"/>
                <a:cs typeface="Arial" pitchFamily="34" charset="0"/>
              </a:rPr>
              <a:t>– an appropriation whose period of availability has </a:t>
            </a:r>
            <a:r>
              <a:rPr lang="en-US" sz="1100" u="sng" dirty="0">
                <a:latin typeface="Arial" pitchFamily="34" charset="0"/>
                <a:cs typeface="Arial" pitchFamily="34" charset="0"/>
              </a:rPr>
              <a:t>expired </a:t>
            </a:r>
            <a:r>
              <a:rPr lang="en-US" sz="1100" dirty="0">
                <a:latin typeface="Arial" pitchFamily="34" charset="0"/>
                <a:cs typeface="Arial" pitchFamily="34" charset="0"/>
              </a:rPr>
              <a:t>and is no longer available for </a:t>
            </a:r>
            <a:r>
              <a:rPr lang="en-US" sz="1100" u="sng" dirty="0">
                <a:latin typeface="Arial" pitchFamily="34" charset="0"/>
                <a:cs typeface="Arial" pitchFamily="34" charset="0"/>
              </a:rPr>
              <a:t>new</a:t>
            </a:r>
            <a:r>
              <a:rPr lang="en-US" sz="1100" dirty="0">
                <a:latin typeface="Arial" pitchFamily="34" charset="0"/>
                <a:cs typeface="Arial" pitchFamily="34" charset="0"/>
              </a:rPr>
              <a:t> obligations</a:t>
            </a:r>
          </a:p>
          <a:p>
            <a:pPr lvl="2">
              <a:buFont typeface="Arial" pitchFamily="34" charset="0"/>
              <a:buChar char="•"/>
            </a:pPr>
            <a:r>
              <a:rPr lang="en-US" sz="1100" dirty="0">
                <a:latin typeface="Arial" pitchFamily="34" charset="0"/>
                <a:cs typeface="Arial" pitchFamily="34" charset="0"/>
              </a:rPr>
              <a:t> Retains its fiscal identity and available to adjust and liquidate previously incurred obligations for 5 years.</a:t>
            </a:r>
          </a:p>
          <a:p>
            <a:pPr lvl="2">
              <a:buFont typeface="Arial" pitchFamily="34" charset="0"/>
              <a:buChar char="•"/>
            </a:pPr>
            <a:r>
              <a:rPr lang="en-US" sz="1100" dirty="0">
                <a:latin typeface="Arial" pitchFamily="34" charset="0"/>
                <a:cs typeface="Arial" pitchFamily="34" charset="0"/>
              </a:rPr>
              <a:t> Regardless of the length of the period of availability (think O&amp;M 1yr v OPA 3yrs), each will still have 5 years of expiration</a:t>
            </a:r>
          </a:p>
          <a:p>
            <a:pPr lvl="2">
              <a:buFont typeface="Arial" pitchFamily="34" charset="0"/>
              <a:buChar char="•"/>
            </a:pPr>
            <a:r>
              <a:rPr lang="en-US" sz="1100" dirty="0">
                <a:latin typeface="Arial" pitchFamily="34" charset="0"/>
                <a:cs typeface="Arial" pitchFamily="34" charset="0"/>
              </a:rPr>
              <a:t> Can’t use for new obligations once expired…only for adjustments to existing obligations properly incurred when the appropriation was available.</a:t>
            </a:r>
          </a:p>
          <a:p>
            <a:pPr lvl="1"/>
            <a:endParaRPr lang="en-US" sz="1100" dirty="0">
              <a:latin typeface="Arial" pitchFamily="34" charset="0"/>
              <a:cs typeface="Arial" pitchFamily="34" charset="0"/>
            </a:endParaRPr>
          </a:p>
          <a:p>
            <a:pPr lvl="1"/>
            <a:r>
              <a:rPr lang="en-US" sz="1100" dirty="0">
                <a:latin typeface="Arial" pitchFamily="34" charset="0"/>
                <a:cs typeface="Arial" pitchFamily="34" charset="0"/>
              </a:rPr>
              <a:t>  </a:t>
            </a:r>
            <a:r>
              <a:rPr lang="en-US" sz="1100" b="1" dirty="0">
                <a:latin typeface="Arial" pitchFamily="34" charset="0"/>
                <a:cs typeface="Arial" pitchFamily="34" charset="0"/>
              </a:rPr>
              <a:t>Closed Appropriation </a:t>
            </a:r>
            <a:r>
              <a:rPr lang="en-US" sz="1100" dirty="0">
                <a:latin typeface="Arial" pitchFamily="34" charset="0"/>
                <a:cs typeface="Arial" pitchFamily="34" charset="0"/>
              </a:rPr>
              <a:t>– an appropriation that is no longer available for any purpose.  An appropriation becomes closed 5 years after it expires.  The funds lose their fiscal identity and are returned to the treasury.</a:t>
            </a:r>
          </a:p>
          <a:p>
            <a:endParaRPr lang="en-US" sz="1100" dirty="0">
              <a:latin typeface="Arial" pitchFamily="34" charset="0"/>
              <a:cs typeface="Arial" pitchFamily="34" charset="0"/>
            </a:endParaRPr>
          </a:p>
          <a:p>
            <a:pPr>
              <a:buNone/>
            </a:pPr>
            <a:endParaRPr lang="en-US" sz="11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F8447028-9459-43A8-8F53-259203CB3913}" type="slidenum">
              <a:rPr lang="en-US" smtClean="0"/>
              <a:pPr>
                <a:defRPr/>
              </a:pPr>
              <a:t>27</a:t>
            </a:fld>
            <a:endParaRPr lang="en-US" dirty="0"/>
          </a:p>
        </p:txBody>
      </p:sp>
    </p:spTree>
    <p:extLst>
      <p:ext uri="{BB962C8B-B14F-4D97-AF65-F5344CB8AC3E}">
        <p14:creationId xmlns:p14="http://schemas.microsoft.com/office/powerpoint/2010/main" val="4834219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28775" y="933450"/>
            <a:ext cx="4251325" cy="2392363"/>
          </a:xfrm>
        </p:spPr>
      </p:sp>
      <p:sp>
        <p:nvSpPr>
          <p:cNvPr id="3" name="Notes Placeholder 2"/>
          <p:cNvSpPr>
            <a:spLocks noGrp="1"/>
          </p:cNvSpPr>
          <p:nvPr>
            <p:ph type="body" idx="1"/>
          </p:nvPr>
        </p:nvSpPr>
        <p:spPr>
          <a:xfrm>
            <a:off x="731853" y="3537976"/>
            <a:ext cx="5851496" cy="5681806"/>
          </a:xfrm>
        </p:spPr>
        <p:txBody>
          <a:bodyPr>
            <a:noAutofit/>
          </a:bodyPr>
          <a:lstStyle/>
          <a:p>
            <a:pPr defTabSz="950793">
              <a:defRPr/>
            </a:pPr>
            <a:r>
              <a:rPr lang="en-US" sz="1100" dirty="0">
                <a:latin typeface="Arial" pitchFamily="34" charset="0"/>
                <a:cs typeface="Arial" pitchFamily="34" charset="0"/>
              </a:rPr>
              <a:t> Instructor Comments</a:t>
            </a:r>
          </a:p>
          <a:p>
            <a:pPr defTabSz="950793">
              <a:defRPr/>
            </a:pPr>
            <a:endParaRPr lang="en-US" sz="1100" dirty="0">
              <a:latin typeface="Arial" pitchFamily="34" charset="0"/>
              <a:cs typeface="Arial" pitchFamily="34" charset="0"/>
            </a:endParaRPr>
          </a:p>
          <a:p>
            <a:pPr marL="475397" lvl="1" defTabSz="950793">
              <a:defRPr/>
            </a:pPr>
            <a:r>
              <a:rPr lang="en-US" sz="1100" b="1" dirty="0">
                <a:latin typeface="Arial" pitchFamily="34" charset="0"/>
                <a:cs typeface="Arial" pitchFamily="34" charset="0"/>
              </a:rPr>
              <a:t> Commitment: </a:t>
            </a:r>
            <a:r>
              <a:rPr lang="en-US" sz="1100" dirty="0">
                <a:latin typeface="Arial" pitchFamily="34" charset="0"/>
                <a:cs typeface="Arial" pitchFamily="34" charset="0"/>
              </a:rPr>
              <a:t>An administrative reservation of allotted funds, or of other funds, in anticipation of their obligation.  This verifies sufficient funds exist.  There are no legal consequences for “fencing off” funds and the commitment can be undone.  </a:t>
            </a:r>
            <a:r>
              <a:rPr lang="en-US" sz="1100" i="1" dirty="0">
                <a:latin typeface="Arial" pitchFamily="34" charset="0"/>
                <a:cs typeface="Arial" pitchFamily="34" charset="0"/>
              </a:rPr>
              <a:t>See</a:t>
            </a:r>
            <a:r>
              <a:rPr lang="en-US" sz="1100" dirty="0">
                <a:latin typeface="Arial" pitchFamily="34" charset="0"/>
                <a:cs typeface="Arial" pitchFamily="34" charset="0"/>
              </a:rPr>
              <a:t> Government Accountability Office (GAO), A Glossary of Terms Used in the Budget Process, GAO-05-734SP, 32 (Fifth Edition, September 2005) </a:t>
            </a:r>
            <a:r>
              <a:rPr lang="en-US" sz="1100" i="1" dirty="0">
                <a:latin typeface="Arial" pitchFamily="34" charset="0"/>
                <a:cs typeface="Arial" pitchFamily="34" charset="0"/>
              </a:rPr>
              <a:t>and </a:t>
            </a:r>
            <a:r>
              <a:rPr lang="en-US" sz="1100" dirty="0">
                <a:latin typeface="Arial" pitchFamily="34" charset="0"/>
                <a:cs typeface="Arial" pitchFamily="34" charset="0"/>
              </a:rPr>
              <a:t>DOD Financial Management Regulation, Vol. </a:t>
            </a:r>
            <a:r>
              <a:rPr lang="pt-BR" sz="1100" dirty="0">
                <a:latin typeface="Arial" pitchFamily="34" charset="0"/>
                <a:cs typeface="Arial" pitchFamily="34" charset="0"/>
              </a:rPr>
              <a:t>3, Ch. 15, para. 3.3.</a:t>
            </a:r>
          </a:p>
          <a:p>
            <a:pPr marL="475397" lvl="1" defTabSz="950793">
              <a:defRPr/>
            </a:pPr>
            <a:endParaRPr lang="pt-BR" sz="1100" dirty="0">
              <a:latin typeface="Arial" pitchFamily="34" charset="0"/>
              <a:cs typeface="Arial" pitchFamily="34" charset="0"/>
            </a:endParaRPr>
          </a:p>
          <a:p>
            <a:pPr marL="475397" lvl="1" defTabSz="950793">
              <a:defRPr/>
            </a:pPr>
            <a:r>
              <a:rPr lang="en-US" sz="1100" b="1" dirty="0">
                <a:latin typeface="Arial" pitchFamily="34" charset="0"/>
                <a:cs typeface="Arial" pitchFamily="34" charset="0"/>
              </a:rPr>
              <a:t> Obligation</a:t>
            </a:r>
            <a:r>
              <a:rPr lang="en-US" sz="1100" dirty="0">
                <a:latin typeface="Arial" pitchFamily="34" charset="0"/>
                <a:cs typeface="Arial" pitchFamily="34" charset="0"/>
              </a:rPr>
              <a:t>: A definite act (usually a contract) that creates a legal liability on the part of the Government for the payment of goods and services ordered or received.  An agency incurs an obligation when it places an order, signs a contract, awards a grant, purchases services or take other actions that require the government to make payments to the public or from on government account to another. </a:t>
            </a:r>
            <a:r>
              <a:rPr lang="en-US" sz="1100" i="1" dirty="0">
                <a:latin typeface="Arial" pitchFamily="34" charset="0"/>
                <a:cs typeface="Arial" pitchFamily="34" charset="0"/>
              </a:rPr>
              <a:t>See </a:t>
            </a:r>
            <a:r>
              <a:rPr lang="en-US" sz="1100" dirty="0">
                <a:latin typeface="Arial" pitchFamily="34" charset="0"/>
                <a:cs typeface="Arial" pitchFamily="34" charset="0"/>
              </a:rPr>
              <a:t>DOD Financial Management Regulation, Vol. </a:t>
            </a:r>
            <a:r>
              <a:rPr lang="pt-BR" sz="1100" dirty="0">
                <a:latin typeface="Arial" pitchFamily="34" charset="0"/>
                <a:cs typeface="Arial" pitchFamily="34" charset="0"/>
              </a:rPr>
              <a:t>3, Ch. 15, para. 3.4.</a:t>
            </a:r>
          </a:p>
          <a:p>
            <a:pPr marL="950793" lvl="2" defTabSz="950793">
              <a:buFont typeface="Arial" pitchFamily="34" charset="0"/>
              <a:buChar char="•"/>
              <a:defRPr/>
            </a:pPr>
            <a:r>
              <a:rPr lang="en-US" sz="1100" dirty="0">
                <a:latin typeface="Arial" pitchFamily="34" charset="0"/>
                <a:cs typeface="Arial" pitchFamily="34" charset="0"/>
              </a:rPr>
              <a:t> Examples: contract award, placing an order, or receiving a service.</a:t>
            </a:r>
          </a:p>
          <a:p>
            <a:pPr>
              <a:buNone/>
            </a:pPr>
            <a:endParaRPr lang="en-US" sz="1100" b="0" dirty="0">
              <a:latin typeface="Arial" pitchFamily="34" charset="0"/>
              <a:cs typeface="Arial" pitchFamily="34" charset="0"/>
            </a:endParaRPr>
          </a:p>
          <a:p>
            <a:pPr lvl="1"/>
            <a:r>
              <a:rPr lang="en-US" sz="1100" dirty="0">
                <a:latin typeface="Arial" pitchFamily="34" charset="0"/>
                <a:cs typeface="Arial" pitchFamily="34" charset="0"/>
              </a:rPr>
              <a:t> </a:t>
            </a:r>
            <a:r>
              <a:rPr lang="en-US" sz="1100" b="1" dirty="0">
                <a:latin typeface="Arial" pitchFamily="34" charset="0"/>
                <a:cs typeface="Arial" pitchFamily="34" charset="0"/>
              </a:rPr>
              <a:t>Disbursement</a:t>
            </a:r>
            <a:r>
              <a:rPr lang="en-US" sz="1100" dirty="0">
                <a:latin typeface="Arial" pitchFamily="34" charset="0"/>
                <a:cs typeface="Arial" pitchFamily="34" charset="0"/>
              </a:rPr>
              <a:t> – Occurs when the Government pays a vendor or contractor for goods or services to satisfy a contract.</a:t>
            </a:r>
          </a:p>
        </p:txBody>
      </p:sp>
      <p:sp>
        <p:nvSpPr>
          <p:cNvPr id="4" name="Slide Number Placeholder 3"/>
          <p:cNvSpPr>
            <a:spLocks noGrp="1"/>
          </p:cNvSpPr>
          <p:nvPr>
            <p:ph type="sldNum" sz="quarter" idx="10"/>
          </p:nvPr>
        </p:nvSpPr>
        <p:spPr/>
        <p:txBody>
          <a:bodyPr/>
          <a:lstStyle/>
          <a:p>
            <a:fld id="{9F867835-5256-4A9C-A497-656AB895F6A6}" type="slidenum">
              <a:rPr lang="en-US" smtClean="0"/>
              <a:pPr/>
              <a:t>28</a:t>
            </a:fld>
            <a:endParaRPr lang="en-US" dirty="0"/>
          </a:p>
        </p:txBody>
      </p:sp>
    </p:spTree>
    <p:extLst>
      <p:ext uri="{BB962C8B-B14F-4D97-AF65-F5344CB8AC3E}">
        <p14:creationId xmlns:p14="http://schemas.microsoft.com/office/powerpoint/2010/main" val="35659072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pPr defTabSz="950793">
              <a:defRPr/>
            </a:pPr>
            <a:r>
              <a:rPr lang="en-US" sz="1100" dirty="0">
                <a:latin typeface="Arial" pitchFamily="34" charset="0"/>
                <a:cs typeface="Arial" pitchFamily="34" charset="0"/>
              </a:rPr>
              <a:t> Instructor Comments</a:t>
            </a:r>
          </a:p>
          <a:p>
            <a:pPr defTabSz="950793">
              <a:defRPr/>
            </a:pPr>
            <a:endParaRPr lang="en-US" sz="1100" dirty="0">
              <a:latin typeface="Arial" pitchFamily="34" charset="0"/>
              <a:cs typeface="Arial" pitchFamily="34" charset="0"/>
            </a:endParaRPr>
          </a:p>
          <a:p>
            <a:pPr marL="475397" lvl="1" defTabSz="950793">
              <a:defRPr/>
            </a:pPr>
            <a:r>
              <a:rPr lang="en-US" sz="1100" b="1" dirty="0">
                <a:latin typeface="Arial" pitchFamily="34" charset="0"/>
                <a:cs typeface="Arial" pitchFamily="34" charset="0"/>
              </a:rPr>
              <a:t> Our fiscal law mantra is “Current Year Money for Current Year Needs”</a:t>
            </a:r>
          </a:p>
          <a:p>
            <a:pPr marL="475397" lvl="1" defTabSz="950793">
              <a:defRPr/>
            </a:pPr>
            <a:endParaRPr lang="en-US" sz="1100" b="1" dirty="0">
              <a:latin typeface="Arial" pitchFamily="34" charset="0"/>
              <a:cs typeface="Arial" pitchFamily="34" charset="0"/>
            </a:endParaRPr>
          </a:p>
          <a:p>
            <a:pPr lvl="1"/>
            <a:r>
              <a:rPr lang="en-US" sz="1100" dirty="0">
                <a:latin typeface="Arial" pitchFamily="34" charset="0"/>
                <a:cs typeface="Arial" pitchFamily="34" charset="0"/>
              </a:rPr>
              <a:t> This is embodied in the BFN rule: </a:t>
            </a:r>
            <a:r>
              <a:rPr lang="en-US" sz="1100" u="sng" dirty="0">
                <a:latin typeface="Arial" pitchFamily="34" charset="0"/>
                <a:cs typeface="Arial" pitchFamily="34" charset="0"/>
              </a:rPr>
              <a:t>Obligation</a:t>
            </a:r>
            <a:r>
              <a:rPr lang="en-US" sz="1100" dirty="0">
                <a:latin typeface="Arial" pitchFamily="34" charset="0"/>
                <a:cs typeface="Arial" pitchFamily="34" charset="0"/>
              </a:rPr>
              <a:t> for a current </a:t>
            </a:r>
            <a:r>
              <a:rPr lang="en-US" sz="1100" u="sng" dirty="0">
                <a:latin typeface="Arial" pitchFamily="34" charset="0"/>
                <a:cs typeface="Arial" pitchFamily="34" charset="0"/>
              </a:rPr>
              <a:t>Bona Fide Need </a:t>
            </a:r>
            <a:r>
              <a:rPr lang="en-US" sz="1100" dirty="0">
                <a:latin typeface="Arial" pitchFamily="34" charset="0"/>
                <a:cs typeface="Arial" pitchFamily="34" charset="0"/>
              </a:rPr>
              <a:t>must occur within the fund’s </a:t>
            </a:r>
            <a:r>
              <a:rPr lang="en-US" sz="1100" u="sng" dirty="0">
                <a:latin typeface="Arial" pitchFamily="34" charset="0"/>
                <a:cs typeface="Arial" pitchFamily="34" charset="0"/>
              </a:rPr>
              <a:t>Period of Availability.</a:t>
            </a:r>
          </a:p>
          <a:p>
            <a:pPr lvl="1"/>
            <a:endParaRPr lang="en-US" sz="1100" u="sng" dirty="0">
              <a:latin typeface="Arial" pitchFamily="34" charset="0"/>
              <a:cs typeface="Arial" pitchFamily="34" charset="0"/>
            </a:endParaRPr>
          </a:p>
          <a:p>
            <a:pPr lvl="1"/>
            <a:r>
              <a:rPr lang="en-US" sz="1100" dirty="0">
                <a:latin typeface="Arial" pitchFamily="34" charset="0"/>
                <a:cs typeface="Arial" pitchFamily="34" charset="0"/>
              </a:rPr>
              <a:t>  Having discussed obligation and the period of availability… we now turn to the bona fide need.  </a:t>
            </a:r>
          </a:p>
          <a:p>
            <a:pPr lvl="1"/>
            <a:endParaRPr lang="en-US" sz="1100" dirty="0">
              <a:latin typeface="Arial" pitchFamily="34" charset="0"/>
              <a:cs typeface="Arial" pitchFamily="34" charset="0"/>
            </a:endParaRPr>
          </a:p>
          <a:p>
            <a:pPr lvl="1"/>
            <a:r>
              <a:rPr lang="en-US" sz="1100" dirty="0">
                <a:latin typeface="Arial" pitchFamily="34" charset="0"/>
                <a:cs typeface="Arial" pitchFamily="34" charset="0"/>
              </a:rPr>
              <a:t> The moment the bona fide need accrues depends on the good or service being procured:</a:t>
            </a:r>
          </a:p>
          <a:p>
            <a:pPr lvl="1"/>
            <a:endParaRPr lang="en-US" sz="1100" dirty="0">
              <a:latin typeface="Arial" pitchFamily="34" charset="0"/>
              <a:cs typeface="Arial" pitchFamily="34" charset="0"/>
            </a:endParaRPr>
          </a:p>
          <a:p>
            <a:pPr lvl="1"/>
            <a:r>
              <a:rPr lang="en-US" sz="1100" dirty="0">
                <a:latin typeface="Arial" pitchFamily="34" charset="0"/>
                <a:cs typeface="Arial" pitchFamily="34" charset="0"/>
              </a:rPr>
              <a:t> Supplies: BFN exists when the supplies will be </a:t>
            </a:r>
            <a:r>
              <a:rPr lang="en-US" sz="1100" u="sng" dirty="0">
                <a:latin typeface="Arial" pitchFamily="34" charset="0"/>
                <a:cs typeface="Arial" pitchFamily="34" charset="0"/>
              </a:rPr>
              <a:t>used.</a:t>
            </a:r>
          </a:p>
          <a:p>
            <a:pPr lvl="1"/>
            <a:endParaRPr lang="en-US" sz="1100" u="sng" dirty="0">
              <a:latin typeface="Arial" pitchFamily="34" charset="0"/>
              <a:cs typeface="Arial" pitchFamily="34" charset="0"/>
            </a:endParaRPr>
          </a:p>
          <a:p>
            <a:pPr lvl="1"/>
            <a:r>
              <a:rPr lang="en-US" sz="1100" dirty="0">
                <a:latin typeface="Arial" pitchFamily="34" charset="0"/>
                <a:cs typeface="Arial" pitchFamily="34" charset="0"/>
              </a:rPr>
              <a:t> Services: Generally, the BFN exists when the services will be </a:t>
            </a:r>
            <a:r>
              <a:rPr lang="en-US" sz="1100" u="sng" dirty="0">
                <a:latin typeface="Arial" pitchFamily="34" charset="0"/>
                <a:cs typeface="Arial" pitchFamily="34" charset="0"/>
              </a:rPr>
              <a:t>performed</a:t>
            </a:r>
            <a:r>
              <a:rPr lang="en-US" sz="1100" dirty="0">
                <a:latin typeface="Arial" pitchFamily="34" charset="0"/>
                <a:cs typeface="Arial" pitchFamily="34" charset="0"/>
              </a:rPr>
              <a:t>.</a:t>
            </a:r>
          </a:p>
          <a:p>
            <a:pPr lvl="1"/>
            <a:endParaRPr lang="en-US" sz="1100" dirty="0">
              <a:latin typeface="Arial" pitchFamily="34" charset="0"/>
              <a:cs typeface="Arial" pitchFamily="34" charset="0"/>
            </a:endParaRPr>
          </a:p>
          <a:p>
            <a:pPr lvl="1"/>
            <a:r>
              <a:rPr lang="en-US" sz="1100" dirty="0">
                <a:latin typeface="Arial" pitchFamily="34" charset="0"/>
                <a:cs typeface="Arial" pitchFamily="34" charset="0"/>
              </a:rPr>
              <a:t> Construction: BFN exists when the construction must</a:t>
            </a:r>
            <a:r>
              <a:rPr lang="en-US" sz="1100" u="sng" dirty="0">
                <a:latin typeface="Arial" pitchFamily="34" charset="0"/>
                <a:cs typeface="Arial" pitchFamily="34" charset="0"/>
              </a:rPr>
              <a:t> start </a:t>
            </a:r>
            <a:r>
              <a:rPr lang="en-US" sz="1100" dirty="0">
                <a:latin typeface="Arial" pitchFamily="34" charset="0"/>
                <a:cs typeface="Arial" pitchFamily="34" charset="0"/>
              </a:rPr>
              <a:t>in order to be finished when required.</a:t>
            </a:r>
          </a:p>
          <a:p>
            <a:pPr>
              <a:buFont typeface="Arial" pitchFamily="34" charset="0"/>
              <a:buChar char="•"/>
            </a:pPr>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867835-5256-4A9C-A497-656AB895F6A6}" type="slidenum">
              <a:rPr lang="en-US" smtClean="0"/>
              <a:pPr/>
              <a:t>29</a:t>
            </a:fld>
            <a:endParaRPr lang="en-US" dirty="0"/>
          </a:p>
        </p:txBody>
      </p:sp>
    </p:spTree>
    <p:extLst>
      <p:ext uri="{BB962C8B-B14F-4D97-AF65-F5344CB8AC3E}">
        <p14:creationId xmlns:p14="http://schemas.microsoft.com/office/powerpoint/2010/main" val="376300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pPr>
              <a:buNone/>
            </a:pPr>
            <a:endParaRPr lang="en-US" sz="1100" dirty="0">
              <a:latin typeface="+mn-lt"/>
            </a:endParaRPr>
          </a:p>
        </p:txBody>
      </p:sp>
      <p:sp>
        <p:nvSpPr>
          <p:cNvPr id="4" name="Slide Number Placeholder 3"/>
          <p:cNvSpPr>
            <a:spLocks noGrp="1"/>
          </p:cNvSpPr>
          <p:nvPr>
            <p:ph type="sldNum" sz="quarter" idx="10"/>
          </p:nvPr>
        </p:nvSpPr>
        <p:spPr/>
        <p:txBody>
          <a:bodyPr/>
          <a:lstStyle/>
          <a:p>
            <a:fld id="{9F867835-5256-4A9C-A497-656AB895F6A6}" type="slidenum">
              <a:rPr lang="en-US" smtClean="0"/>
              <a:pPr/>
              <a:t>3</a:t>
            </a:fld>
            <a:endParaRPr lang="en-US" dirty="0"/>
          </a:p>
        </p:txBody>
      </p:sp>
    </p:spTree>
    <p:extLst>
      <p:ext uri="{BB962C8B-B14F-4D97-AF65-F5344CB8AC3E}">
        <p14:creationId xmlns:p14="http://schemas.microsoft.com/office/powerpoint/2010/main" val="17677456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0000" y="696913"/>
            <a:ext cx="4568825" cy="2570162"/>
          </a:xfrm>
        </p:spPr>
      </p:sp>
      <p:sp>
        <p:nvSpPr>
          <p:cNvPr id="3" name="Notes Placeholder 2"/>
          <p:cNvSpPr>
            <a:spLocks noGrp="1"/>
          </p:cNvSpPr>
          <p:nvPr>
            <p:ph type="body" idx="1"/>
          </p:nvPr>
        </p:nvSpPr>
        <p:spPr>
          <a:xfrm>
            <a:off x="731853" y="3537977"/>
            <a:ext cx="5851496" cy="5343134"/>
          </a:xfrm>
        </p:spPr>
        <p:txBody>
          <a:bodyPr>
            <a:noAutofit/>
          </a:bodyPr>
          <a:lstStyle/>
          <a:p>
            <a:pPr defTabSz="950793">
              <a:defRPr/>
            </a:pPr>
            <a:r>
              <a:rPr lang="en-US" sz="1100" dirty="0">
                <a:latin typeface="Arial" pitchFamily="34" charset="0"/>
                <a:cs typeface="Arial" pitchFamily="34" charset="0"/>
              </a:rPr>
              <a:t> Instructor Comments</a:t>
            </a:r>
          </a:p>
          <a:p>
            <a:pPr defTabSz="950793">
              <a:defRPr/>
            </a:pPr>
            <a:endParaRPr lang="en-US" sz="1100" dirty="0">
              <a:latin typeface="Arial" pitchFamily="34" charset="0"/>
              <a:cs typeface="Arial" pitchFamily="34" charset="0"/>
            </a:endParaRPr>
          </a:p>
          <a:p>
            <a:pPr marL="475397" lvl="1" defTabSz="950793">
              <a:defRPr/>
            </a:pPr>
            <a:r>
              <a:rPr lang="en-US" sz="1100" dirty="0">
                <a:latin typeface="Arial" pitchFamily="34" charset="0"/>
                <a:cs typeface="Arial" pitchFamily="34" charset="0"/>
              </a:rPr>
              <a:t>  Agencies must obligate funds from the fiscal year in which the supplies will be </a:t>
            </a:r>
            <a:r>
              <a:rPr lang="en-US" sz="1100" b="1" u="sng" dirty="0">
                <a:latin typeface="Arial" pitchFamily="34" charset="0"/>
                <a:cs typeface="Arial" pitchFamily="34" charset="0"/>
              </a:rPr>
              <a:t>used</a:t>
            </a:r>
            <a:r>
              <a:rPr lang="en-US" sz="1100" dirty="0">
                <a:latin typeface="Arial" pitchFamily="34" charset="0"/>
                <a:cs typeface="Arial" pitchFamily="34" charset="0"/>
              </a:rPr>
              <a:t>.</a:t>
            </a:r>
          </a:p>
          <a:p>
            <a:pPr marL="475397" lvl="1" defTabSz="950793">
              <a:defRPr/>
            </a:pPr>
            <a:endParaRPr lang="en-US" sz="1100" dirty="0">
              <a:latin typeface="Arial" pitchFamily="34" charset="0"/>
              <a:cs typeface="Arial" pitchFamily="34" charset="0"/>
            </a:endParaRPr>
          </a:p>
          <a:p>
            <a:pPr marL="475397" lvl="1" defTabSz="950793">
              <a:defRPr/>
            </a:pPr>
            <a:r>
              <a:rPr lang="en-US" sz="1100" dirty="0">
                <a:latin typeface="Arial" pitchFamily="34" charset="0"/>
                <a:cs typeface="Arial" pitchFamily="34" charset="0"/>
              </a:rPr>
              <a:t>  It’s the end of the fiscal year and you want to spend remaining fiscal year supplies on office supplies…</a:t>
            </a:r>
          </a:p>
          <a:p>
            <a:pPr marL="950793" lvl="2" defTabSz="950793">
              <a:buFont typeface="Arial" pitchFamily="34" charset="0"/>
              <a:buChar char="•"/>
              <a:defRPr/>
            </a:pPr>
            <a:r>
              <a:rPr lang="en-US" sz="1100" dirty="0">
                <a:latin typeface="Arial" pitchFamily="34" charset="0"/>
                <a:cs typeface="Arial" pitchFamily="34" charset="0"/>
              </a:rPr>
              <a:t>  What if you need it now, but can’t get it delivered until the next FY? Delivery Lead Time Exception.</a:t>
            </a:r>
          </a:p>
          <a:p>
            <a:pPr marL="950793" lvl="2" defTabSz="950793">
              <a:buFont typeface="Arial" pitchFamily="34" charset="0"/>
              <a:buChar char="•"/>
              <a:defRPr/>
            </a:pPr>
            <a:r>
              <a:rPr lang="en-US" sz="1100" dirty="0">
                <a:latin typeface="Arial" pitchFamily="34" charset="0"/>
                <a:cs typeface="Arial" pitchFamily="34" charset="0"/>
              </a:rPr>
              <a:t>  What if it takes them a while to make what you need, and that means you won’t get it until next FY? Production Lead Time Exception.</a:t>
            </a:r>
          </a:p>
          <a:p>
            <a:pPr marL="950793" lvl="2" defTabSz="950793">
              <a:buFont typeface="Arial" pitchFamily="34" charset="0"/>
              <a:buChar char="•"/>
              <a:defRPr/>
            </a:pPr>
            <a:r>
              <a:rPr lang="en-US" sz="1100" dirty="0">
                <a:latin typeface="Arial" pitchFamily="34" charset="0"/>
                <a:cs typeface="Arial" pitchFamily="34" charset="0"/>
              </a:rPr>
              <a:t>  What if you need office supplies that you won’t use until the next FY? Stock-Level Exception.</a:t>
            </a:r>
          </a:p>
          <a:p>
            <a:pPr>
              <a:buNone/>
            </a:pPr>
            <a:endParaRPr lang="en-US" sz="1100" dirty="0">
              <a:latin typeface="Arial" pitchFamily="34" charset="0"/>
              <a:cs typeface="Arial" pitchFamily="34" charset="0"/>
            </a:endParaRPr>
          </a:p>
          <a:p>
            <a:endParaRPr lang="en-US" sz="11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867835-5256-4A9C-A497-656AB895F6A6}" type="slidenum">
              <a:rPr lang="en-US" smtClean="0"/>
              <a:pPr/>
              <a:t>30</a:t>
            </a:fld>
            <a:endParaRPr lang="en-US" dirty="0"/>
          </a:p>
        </p:txBody>
      </p:sp>
    </p:spTree>
    <p:extLst>
      <p:ext uri="{BB962C8B-B14F-4D97-AF65-F5344CB8AC3E}">
        <p14:creationId xmlns:p14="http://schemas.microsoft.com/office/powerpoint/2010/main" val="29133849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79575" y="696913"/>
            <a:ext cx="3830638" cy="2155825"/>
          </a:xfrm>
        </p:spPr>
      </p:sp>
      <p:sp>
        <p:nvSpPr>
          <p:cNvPr id="3" name="Notes Placeholder 2"/>
          <p:cNvSpPr>
            <a:spLocks noGrp="1"/>
          </p:cNvSpPr>
          <p:nvPr>
            <p:ph type="body" idx="1"/>
          </p:nvPr>
        </p:nvSpPr>
        <p:spPr>
          <a:xfrm>
            <a:off x="710279" y="2985579"/>
            <a:ext cx="5851496" cy="6076376"/>
          </a:xfrm>
        </p:spPr>
        <p:txBody>
          <a:bodyPr>
            <a:noAutofit/>
          </a:bodyPr>
          <a:lstStyle/>
          <a:p>
            <a:pPr defTabSz="950793">
              <a:defRPr/>
            </a:pPr>
            <a:r>
              <a:rPr lang="en-US" sz="1100" dirty="0">
                <a:latin typeface="Arial" pitchFamily="34" charset="0"/>
                <a:cs typeface="Arial" pitchFamily="34" charset="0"/>
              </a:rPr>
              <a:t> Instructor Comments</a:t>
            </a:r>
          </a:p>
          <a:p>
            <a:pPr marL="475397" lvl="1" defTabSz="950793">
              <a:defRPr/>
            </a:pPr>
            <a:r>
              <a:rPr lang="en-US" sz="1100" dirty="0">
                <a:latin typeface="Arial" pitchFamily="34" charset="0"/>
                <a:cs typeface="Arial" pitchFamily="34" charset="0"/>
              </a:rPr>
              <a:t> </a:t>
            </a:r>
            <a:r>
              <a:rPr lang="en-US" sz="1100" b="1" dirty="0">
                <a:latin typeface="Arial" pitchFamily="34" charset="0"/>
                <a:cs typeface="Arial" pitchFamily="34" charset="0"/>
              </a:rPr>
              <a:t>Agencies</a:t>
            </a:r>
            <a:r>
              <a:rPr lang="en-US" sz="1100" dirty="0">
                <a:latin typeface="Arial" pitchFamily="34" charset="0"/>
                <a:cs typeface="Arial" pitchFamily="34" charset="0"/>
              </a:rPr>
              <a:t> may obligate current year money for a </a:t>
            </a:r>
            <a:r>
              <a:rPr lang="en-US" sz="1100" u="sng" dirty="0">
                <a:latin typeface="Arial" pitchFamily="34" charset="0"/>
                <a:cs typeface="Arial" pitchFamily="34" charset="0"/>
              </a:rPr>
              <a:t>supply</a:t>
            </a:r>
            <a:r>
              <a:rPr lang="en-US" sz="1100" dirty="0">
                <a:latin typeface="Arial" pitchFamily="34" charset="0"/>
                <a:cs typeface="Arial" pitchFamily="34" charset="0"/>
              </a:rPr>
              <a:t> they currently require, when they will not </a:t>
            </a:r>
            <a:r>
              <a:rPr lang="en-US" sz="1100" u="sng" dirty="0">
                <a:latin typeface="Arial" pitchFamily="34" charset="0"/>
                <a:cs typeface="Arial" pitchFamily="34" charset="0"/>
              </a:rPr>
              <a:t>use</a:t>
            </a:r>
            <a:r>
              <a:rPr lang="en-US" sz="1100" dirty="0">
                <a:latin typeface="Arial" pitchFamily="34" charset="0"/>
                <a:cs typeface="Arial" pitchFamily="34" charset="0"/>
              </a:rPr>
              <a:t> the supply until the following fiscal year, due to delivery lead-time.</a:t>
            </a:r>
          </a:p>
          <a:p>
            <a:pPr marL="475397" lvl="1" defTabSz="950793">
              <a:defRPr/>
            </a:pPr>
            <a:endParaRPr lang="en-US" sz="1100" dirty="0">
              <a:latin typeface="Arial" pitchFamily="34" charset="0"/>
              <a:cs typeface="Arial" pitchFamily="34" charset="0"/>
            </a:endParaRPr>
          </a:p>
          <a:p>
            <a:pPr marL="475397" lvl="1" defTabSz="950793">
              <a:defRPr/>
            </a:pPr>
            <a:r>
              <a:rPr lang="en-US" sz="1100" b="1" dirty="0">
                <a:latin typeface="Arial" pitchFamily="34" charset="0"/>
                <a:cs typeface="Arial" pitchFamily="34" charset="0"/>
              </a:rPr>
              <a:t> Provided: </a:t>
            </a:r>
          </a:p>
          <a:p>
            <a:pPr marL="950793" lvl="2" defTabSz="950793">
              <a:buFont typeface="Arial" pitchFamily="34" charset="0"/>
              <a:buChar char="•"/>
              <a:defRPr/>
            </a:pPr>
            <a:r>
              <a:rPr lang="en-US" sz="1100" dirty="0">
                <a:latin typeface="Arial" pitchFamily="34" charset="0"/>
                <a:cs typeface="Arial" pitchFamily="34" charset="0"/>
              </a:rPr>
              <a:t> The delay must be due to delivery;</a:t>
            </a:r>
          </a:p>
          <a:p>
            <a:pPr marL="950793" lvl="2" defTabSz="950793">
              <a:buFont typeface="Arial" pitchFamily="34" charset="0"/>
              <a:buChar char="•"/>
              <a:defRPr/>
            </a:pPr>
            <a:r>
              <a:rPr lang="en-US" sz="1100" dirty="0">
                <a:latin typeface="Arial" pitchFamily="34" charset="0"/>
                <a:cs typeface="Arial" pitchFamily="34" charset="0"/>
              </a:rPr>
              <a:t> The time between contracting and delivery must not be excessive; and</a:t>
            </a:r>
          </a:p>
          <a:p>
            <a:pPr marL="950793" lvl="2" defTabSz="950793">
              <a:buFont typeface="Arial" pitchFamily="34" charset="0"/>
              <a:buChar char="•"/>
              <a:defRPr/>
            </a:pPr>
            <a:r>
              <a:rPr lang="en-US" sz="1100" b="1" dirty="0">
                <a:latin typeface="Arial" pitchFamily="34" charset="0"/>
                <a:cs typeface="Arial" pitchFamily="34" charset="0"/>
              </a:rPr>
              <a:t> The supplier must require the delivery lead-time (Agencies may not set a delivery date beyond the normal delivery lead-time).</a:t>
            </a:r>
          </a:p>
          <a:p>
            <a:pPr defTabSz="950793">
              <a:buNone/>
              <a:defRPr/>
            </a:pPr>
            <a:endParaRPr lang="en-US" sz="1100" dirty="0">
              <a:latin typeface="Arial" pitchFamily="34" charset="0"/>
              <a:cs typeface="Arial" pitchFamily="34" charset="0"/>
            </a:endParaRPr>
          </a:p>
          <a:p>
            <a:pPr lvl="1"/>
            <a:r>
              <a:rPr lang="en-US" sz="1100" b="1" dirty="0">
                <a:latin typeface="Arial" pitchFamily="34" charset="0"/>
                <a:cs typeface="Arial" pitchFamily="34" charset="0"/>
              </a:rPr>
              <a:t>  Example: </a:t>
            </a:r>
          </a:p>
          <a:p>
            <a:pPr lvl="2">
              <a:buFont typeface="Arial" pitchFamily="34" charset="0"/>
              <a:buChar char="•"/>
            </a:pPr>
            <a:r>
              <a:rPr lang="en-US" sz="1100" dirty="0">
                <a:latin typeface="Arial" pitchFamily="34" charset="0"/>
                <a:cs typeface="Arial" pitchFamily="34" charset="0"/>
              </a:rPr>
              <a:t> It is September 2024.  A 1SG in the BDE wants to purchase footlockers to store important company equipment.  He has FY24 O&amp;M funds available.  While the contract is awarded on 25 September 2024, the footlockers will not be delivered until 4 October 2024 (FY25).  </a:t>
            </a:r>
          </a:p>
          <a:p>
            <a:pPr lvl="2">
              <a:buFont typeface="Arial" pitchFamily="34" charset="0"/>
              <a:buChar char="•"/>
            </a:pPr>
            <a:r>
              <a:rPr lang="en-US" sz="1100" dirty="0">
                <a:latin typeface="Arial" pitchFamily="34" charset="0"/>
                <a:cs typeface="Arial" pitchFamily="34" charset="0"/>
              </a:rPr>
              <a:t> What is the period of availability? FY24 O&amp;M (1 October 2023 – 30 September 2024).</a:t>
            </a:r>
          </a:p>
          <a:p>
            <a:pPr lvl="2">
              <a:buFont typeface="Arial" pitchFamily="34" charset="0"/>
              <a:buChar char="•"/>
            </a:pPr>
            <a:r>
              <a:rPr lang="en-US" sz="1100" dirty="0">
                <a:latin typeface="Arial" pitchFamily="34" charset="0"/>
                <a:cs typeface="Arial" pitchFamily="34" charset="0"/>
              </a:rPr>
              <a:t> When did the obligation occur? Contract Award (25 September 2024).</a:t>
            </a:r>
          </a:p>
          <a:p>
            <a:pPr lvl="2">
              <a:buFont typeface="Arial" pitchFamily="34" charset="0"/>
              <a:buChar char="•"/>
            </a:pPr>
            <a:r>
              <a:rPr lang="en-US" sz="1100" dirty="0">
                <a:latin typeface="Arial" pitchFamily="34" charset="0"/>
                <a:cs typeface="Arial" pitchFamily="34" charset="0"/>
              </a:rPr>
              <a:t> When does bona fide need accrue?  For a supply, the BFN is at use.  Here after delivery in FY25.</a:t>
            </a:r>
          </a:p>
          <a:p>
            <a:pPr lvl="2">
              <a:buFont typeface="Arial" pitchFamily="34" charset="0"/>
              <a:buChar char="•"/>
            </a:pPr>
            <a:r>
              <a:rPr lang="en-US" sz="1100" dirty="0">
                <a:latin typeface="Arial" pitchFamily="34" charset="0"/>
                <a:cs typeface="Arial" pitchFamily="34" charset="0"/>
              </a:rPr>
              <a:t> Problem?  Yes.  We are obligating FY24 funds in FY24 for an FY25 need.  Current year money for future year need.</a:t>
            </a:r>
          </a:p>
          <a:p>
            <a:pPr lvl="2">
              <a:buFont typeface="Arial" pitchFamily="34" charset="0"/>
              <a:buChar char="•"/>
            </a:pPr>
            <a:r>
              <a:rPr lang="en-US" sz="1100" dirty="0">
                <a:latin typeface="Arial" pitchFamily="34" charset="0"/>
                <a:cs typeface="Arial" pitchFamily="34" charset="0"/>
              </a:rPr>
              <a:t> Exception?  Yes.  Delivery Lead-Time.</a:t>
            </a:r>
          </a:p>
          <a:p>
            <a:pPr lvl="3">
              <a:buFont typeface="Arial" pitchFamily="34" charset="0"/>
              <a:buChar char="•"/>
            </a:pPr>
            <a:r>
              <a:rPr lang="en-US" sz="1100" dirty="0">
                <a:latin typeface="Arial" pitchFamily="34" charset="0"/>
                <a:cs typeface="Arial" pitchFamily="34" charset="0"/>
              </a:rPr>
              <a:t> Rule: We may obligate CY funds for a current requirement that we will not use until the next FY due to delivery lead time.</a:t>
            </a:r>
          </a:p>
          <a:p>
            <a:pPr lvl="3">
              <a:buFont typeface="Arial" pitchFamily="34" charset="0"/>
              <a:buChar char="•"/>
            </a:pPr>
            <a:r>
              <a:rPr lang="en-US" sz="1100" dirty="0">
                <a:latin typeface="Arial" pitchFamily="34" charset="0"/>
                <a:cs typeface="Arial" pitchFamily="34" charset="0"/>
              </a:rPr>
              <a:t> Apply:  We are obligating FY24 funds in FY24 for footlockers we currently require, but will not use until FY25 due to delivery.  </a:t>
            </a:r>
          </a:p>
          <a:p>
            <a:pPr lvl="3">
              <a:buFont typeface="Arial" pitchFamily="34" charset="0"/>
              <a:buChar char="•"/>
            </a:pPr>
            <a:r>
              <a:rPr lang="en-US" sz="1100" dirty="0">
                <a:latin typeface="Arial" pitchFamily="34" charset="0"/>
                <a:cs typeface="Arial" pitchFamily="34" charset="0"/>
              </a:rPr>
              <a:t> Result:  This qualifies for the delivery lead-time exception and FY24 funds may be obligated for this requirement. </a:t>
            </a:r>
          </a:p>
          <a:p>
            <a:endParaRPr lang="en-US" sz="11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867835-5256-4A9C-A497-656AB895F6A6}" type="slidenum">
              <a:rPr lang="en-US" smtClean="0"/>
              <a:pPr/>
              <a:t>31</a:t>
            </a:fld>
            <a:endParaRPr lang="en-US" dirty="0"/>
          </a:p>
        </p:txBody>
      </p:sp>
    </p:spTree>
    <p:extLst>
      <p:ext uri="{BB962C8B-B14F-4D97-AF65-F5344CB8AC3E}">
        <p14:creationId xmlns:p14="http://schemas.microsoft.com/office/powerpoint/2010/main" val="18139250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3063" y="539750"/>
            <a:ext cx="4130675" cy="2324100"/>
          </a:xfrm>
        </p:spPr>
      </p:sp>
      <p:sp>
        <p:nvSpPr>
          <p:cNvPr id="3" name="Notes Placeholder 2"/>
          <p:cNvSpPr>
            <a:spLocks noGrp="1"/>
          </p:cNvSpPr>
          <p:nvPr>
            <p:ph type="body" idx="1"/>
          </p:nvPr>
        </p:nvSpPr>
        <p:spPr>
          <a:xfrm>
            <a:off x="789936" y="2985579"/>
            <a:ext cx="5851496" cy="5997462"/>
          </a:xfrm>
        </p:spPr>
        <p:txBody>
          <a:bodyPr>
            <a:noAutofit/>
          </a:bodyPr>
          <a:lstStyle/>
          <a:p>
            <a:pPr defTabSz="950793">
              <a:defRPr/>
            </a:pPr>
            <a:r>
              <a:rPr lang="en-US" sz="1100" dirty="0">
                <a:latin typeface="Arial" pitchFamily="34" charset="0"/>
                <a:cs typeface="Arial" pitchFamily="34" charset="0"/>
              </a:rPr>
              <a:t> Instructor Comments</a:t>
            </a:r>
          </a:p>
          <a:p>
            <a:pPr defTabSz="950793">
              <a:defRPr/>
            </a:pPr>
            <a:endParaRPr lang="en-US" sz="1100" dirty="0">
              <a:latin typeface="Arial" pitchFamily="34" charset="0"/>
              <a:cs typeface="Arial" pitchFamily="34" charset="0"/>
            </a:endParaRPr>
          </a:p>
          <a:p>
            <a:r>
              <a:rPr lang="en-US" sz="1100" dirty="0">
                <a:latin typeface="Arial" pitchFamily="34" charset="0"/>
                <a:cs typeface="Arial" pitchFamily="34" charset="0"/>
              </a:rPr>
              <a:t> Agencies </a:t>
            </a:r>
            <a:r>
              <a:rPr lang="en-US" sz="1100" b="0" dirty="0">
                <a:latin typeface="Arial" pitchFamily="34" charset="0"/>
                <a:cs typeface="Arial" pitchFamily="34" charset="0"/>
              </a:rPr>
              <a:t>may obligate current year money for a supply they do not require until the </a:t>
            </a:r>
            <a:r>
              <a:rPr lang="en-US" sz="1100" b="0" i="1" dirty="0">
                <a:latin typeface="Arial" pitchFamily="34" charset="0"/>
                <a:cs typeface="Arial" pitchFamily="34" charset="0"/>
              </a:rPr>
              <a:t>next </a:t>
            </a:r>
            <a:r>
              <a:rPr lang="en-US" sz="1100" b="0" dirty="0">
                <a:latin typeface="Arial" pitchFamily="34" charset="0"/>
                <a:cs typeface="Arial" pitchFamily="34" charset="0"/>
              </a:rPr>
              <a:t>fiscal year, but in order to have the supply when required, the agency must order the supply now due to production lead-time.</a:t>
            </a:r>
          </a:p>
          <a:p>
            <a:pPr lvl="1"/>
            <a:endParaRPr lang="en-US" sz="1100" dirty="0">
              <a:latin typeface="Arial" pitchFamily="34" charset="0"/>
              <a:cs typeface="Arial" pitchFamily="34" charset="0"/>
            </a:endParaRPr>
          </a:p>
          <a:p>
            <a:r>
              <a:rPr lang="en-US" sz="1100" dirty="0">
                <a:latin typeface="Arial" pitchFamily="34" charset="0"/>
                <a:cs typeface="Arial" pitchFamily="34" charset="0"/>
              </a:rPr>
              <a:t> Provided:</a:t>
            </a:r>
          </a:p>
          <a:p>
            <a:pPr lvl="1">
              <a:buFont typeface="Arial" pitchFamily="34" charset="0"/>
              <a:buChar char="•"/>
            </a:pPr>
            <a:r>
              <a:rPr lang="en-US" sz="1100" dirty="0">
                <a:latin typeface="Arial" pitchFamily="34" charset="0"/>
                <a:cs typeface="Arial" pitchFamily="34" charset="0"/>
              </a:rPr>
              <a:t> The intervening period is needed for production; &amp;</a:t>
            </a:r>
          </a:p>
          <a:p>
            <a:pPr lvl="1">
              <a:buFont typeface="Arial" pitchFamily="34" charset="0"/>
              <a:buChar char="•"/>
            </a:pPr>
            <a:r>
              <a:rPr lang="en-US" sz="1100" dirty="0">
                <a:latin typeface="Arial" pitchFamily="34" charset="0"/>
                <a:cs typeface="Arial" pitchFamily="34" charset="0"/>
              </a:rPr>
              <a:t> The supply is NOT commercially available.</a:t>
            </a:r>
          </a:p>
          <a:p>
            <a:pPr lvl="1"/>
            <a:endParaRPr lang="en-US" sz="1100" dirty="0">
              <a:latin typeface="Arial" pitchFamily="34" charset="0"/>
              <a:cs typeface="Arial" pitchFamily="34" charset="0"/>
            </a:endParaRPr>
          </a:p>
          <a:p>
            <a:r>
              <a:rPr lang="en-US" sz="1100" dirty="0">
                <a:latin typeface="Arial" pitchFamily="34" charset="0"/>
                <a:cs typeface="Arial" pitchFamily="34" charset="0"/>
              </a:rPr>
              <a:t> Example:  </a:t>
            </a:r>
            <a:r>
              <a:rPr lang="en-US" sz="1100" b="0" dirty="0">
                <a:latin typeface="Arial" pitchFamily="34" charset="0"/>
                <a:cs typeface="Arial" pitchFamily="34" charset="0"/>
              </a:rPr>
              <a:t>It is 1 August 2024. MEDCOM needs to order the yearly influenza vaccine so that they will be able to start vaccinating Soldiers NLT 15 November 2024.  It takes 3.5 months to produce the required vaccines.  MEDCOM has FY24 O&amp;M funds available now.  </a:t>
            </a:r>
          </a:p>
          <a:p>
            <a:endParaRPr lang="en-US" sz="1100" b="0" dirty="0">
              <a:latin typeface="Arial" pitchFamily="34" charset="0"/>
              <a:cs typeface="Arial" pitchFamily="34" charset="0"/>
            </a:endParaRPr>
          </a:p>
          <a:p>
            <a:pPr>
              <a:buFont typeface="Arial" pitchFamily="34" charset="0"/>
              <a:buChar char="•"/>
            </a:pPr>
            <a:r>
              <a:rPr lang="en-US" sz="1100" dirty="0">
                <a:latin typeface="Arial" pitchFamily="34" charset="0"/>
                <a:cs typeface="Arial" pitchFamily="34" charset="0"/>
              </a:rPr>
              <a:t> Analysis:</a:t>
            </a:r>
          </a:p>
          <a:p>
            <a:pPr>
              <a:buFont typeface="Arial" pitchFamily="34" charset="0"/>
              <a:buChar char="•"/>
            </a:pPr>
            <a:r>
              <a:rPr lang="en-US" sz="1100" b="0" dirty="0">
                <a:latin typeface="Arial" pitchFamily="34" charset="0"/>
                <a:cs typeface="Arial" pitchFamily="34" charset="0"/>
              </a:rPr>
              <a:t>  What is the period of availability? FY24 O&amp;M (1 October 2023 – 30 September 2024).</a:t>
            </a:r>
          </a:p>
          <a:p>
            <a:pPr>
              <a:buFont typeface="Arial" pitchFamily="34" charset="0"/>
              <a:buChar char="•"/>
            </a:pPr>
            <a:r>
              <a:rPr lang="en-US" sz="1100" b="0" dirty="0">
                <a:latin typeface="Arial" pitchFamily="34" charset="0"/>
                <a:cs typeface="Arial" pitchFamily="34" charset="0"/>
              </a:rPr>
              <a:t>  When did the obligation occur? Upon order (pre-30 September 2024).</a:t>
            </a:r>
          </a:p>
          <a:p>
            <a:pPr>
              <a:buFont typeface="Arial" pitchFamily="34" charset="0"/>
              <a:buChar char="•"/>
            </a:pPr>
            <a:r>
              <a:rPr lang="en-US" sz="1100" b="0" dirty="0">
                <a:latin typeface="Arial" pitchFamily="34" charset="0"/>
                <a:cs typeface="Arial" pitchFamily="34" charset="0"/>
              </a:rPr>
              <a:t>  When does bona fide need accrue?  For a supply, the BFN is at use.  Here after production in FY25.</a:t>
            </a:r>
          </a:p>
          <a:p>
            <a:pPr>
              <a:buFont typeface="Arial" pitchFamily="34" charset="0"/>
              <a:buChar char="•"/>
            </a:pPr>
            <a:r>
              <a:rPr lang="en-US" sz="1100" b="0" dirty="0">
                <a:latin typeface="Arial" pitchFamily="34" charset="0"/>
                <a:cs typeface="Arial" pitchFamily="34" charset="0"/>
              </a:rPr>
              <a:t>  Problem?  Yes.  We are obligating FY24 funds in FY24 for an FY25 need.  Current year money for future year need.</a:t>
            </a:r>
          </a:p>
          <a:p>
            <a:pPr>
              <a:buFont typeface="Arial" pitchFamily="34" charset="0"/>
              <a:buChar char="•"/>
            </a:pPr>
            <a:r>
              <a:rPr lang="en-US" sz="1100" b="0" dirty="0">
                <a:latin typeface="Arial" pitchFamily="34" charset="0"/>
                <a:cs typeface="Arial" pitchFamily="34" charset="0"/>
              </a:rPr>
              <a:t>  Exception?  Yes.  Production Lead-Time.</a:t>
            </a:r>
          </a:p>
          <a:p>
            <a:pPr lvl="1">
              <a:buFont typeface="Arial" pitchFamily="34" charset="0"/>
              <a:buChar char="•"/>
            </a:pPr>
            <a:r>
              <a:rPr lang="en-US" sz="1100" dirty="0">
                <a:latin typeface="Arial" pitchFamily="34" charset="0"/>
                <a:cs typeface="Arial" pitchFamily="34" charset="0"/>
              </a:rPr>
              <a:t>  Rule: We may obligate CY funds for a future year requirement when we must order now to have next FY due to production.</a:t>
            </a:r>
          </a:p>
          <a:p>
            <a:pPr lvl="1">
              <a:buFont typeface="Arial" pitchFamily="34" charset="0"/>
              <a:buChar char="•"/>
            </a:pPr>
            <a:r>
              <a:rPr lang="en-US" sz="1100" dirty="0">
                <a:latin typeface="Arial" pitchFamily="34" charset="0"/>
                <a:cs typeface="Arial" pitchFamily="34" charset="0"/>
              </a:rPr>
              <a:t>  Apply:  We are obligating FY24 funds in FY24 for vaccine we will use in FY25, but must order now, due to production and the item is not commercially available.  </a:t>
            </a:r>
          </a:p>
          <a:p>
            <a:pPr lvl="1">
              <a:buFont typeface="Arial" pitchFamily="34" charset="0"/>
              <a:buChar char="•"/>
            </a:pPr>
            <a:r>
              <a:rPr lang="en-US" sz="1100" dirty="0">
                <a:latin typeface="Arial" pitchFamily="34" charset="0"/>
                <a:cs typeface="Arial" pitchFamily="34" charset="0"/>
              </a:rPr>
              <a:t>  Result:  This qualifies for the production lead-time exception and FY24 funds may be obligated for this requirement. </a:t>
            </a:r>
          </a:p>
        </p:txBody>
      </p:sp>
      <p:sp>
        <p:nvSpPr>
          <p:cNvPr id="4" name="Slide Number Placeholder 3"/>
          <p:cNvSpPr>
            <a:spLocks noGrp="1"/>
          </p:cNvSpPr>
          <p:nvPr>
            <p:ph type="sldNum" sz="quarter" idx="10"/>
          </p:nvPr>
        </p:nvSpPr>
        <p:spPr/>
        <p:txBody>
          <a:bodyPr/>
          <a:lstStyle/>
          <a:p>
            <a:fld id="{9F867835-5256-4A9C-A497-656AB895F6A6}" type="slidenum">
              <a:rPr lang="en-US" smtClean="0"/>
              <a:pPr/>
              <a:t>32</a:t>
            </a:fld>
            <a:endParaRPr lang="en-US" dirty="0"/>
          </a:p>
        </p:txBody>
      </p:sp>
    </p:spTree>
    <p:extLst>
      <p:ext uri="{BB962C8B-B14F-4D97-AF65-F5344CB8AC3E}">
        <p14:creationId xmlns:p14="http://schemas.microsoft.com/office/powerpoint/2010/main" val="30990747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97038" y="223838"/>
            <a:ext cx="3683000" cy="2071687"/>
          </a:xfrm>
        </p:spPr>
      </p:sp>
      <p:sp>
        <p:nvSpPr>
          <p:cNvPr id="3" name="Notes Placeholder 2"/>
          <p:cNvSpPr>
            <a:spLocks noGrp="1"/>
          </p:cNvSpPr>
          <p:nvPr>
            <p:ph type="body" idx="1"/>
          </p:nvPr>
        </p:nvSpPr>
        <p:spPr>
          <a:xfrm>
            <a:off x="630621" y="2512095"/>
            <a:ext cx="5952727" cy="6414013"/>
          </a:xfrm>
        </p:spPr>
        <p:txBody>
          <a:bodyPr>
            <a:noAutofit/>
          </a:bodyPr>
          <a:lstStyle/>
          <a:p>
            <a:pPr defTabSz="950793">
              <a:defRPr/>
            </a:pPr>
            <a:r>
              <a:rPr lang="en-US" sz="1100" dirty="0">
                <a:latin typeface="Arial" pitchFamily="34" charset="0"/>
                <a:cs typeface="Arial" pitchFamily="34" charset="0"/>
              </a:rPr>
              <a:t> Instructor Comments</a:t>
            </a:r>
          </a:p>
          <a:p>
            <a:pPr defTabSz="950793">
              <a:defRPr/>
            </a:pPr>
            <a:endParaRPr lang="en-US" sz="1100" dirty="0">
              <a:latin typeface="Arial" pitchFamily="34" charset="0"/>
              <a:cs typeface="Arial" pitchFamily="34" charset="0"/>
            </a:endParaRPr>
          </a:p>
          <a:p>
            <a:r>
              <a:rPr lang="en-US" sz="1100" dirty="0">
                <a:latin typeface="Arial" pitchFamily="34" charset="0"/>
                <a:cs typeface="Arial" pitchFamily="34" charset="0"/>
              </a:rPr>
              <a:t> Agencies </a:t>
            </a:r>
            <a:r>
              <a:rPr lang="en-US" sz="1100" b="0" dirty="0">
                <a:latin typeface="Arial" pitchFamily="34" charset="0"/>
                <a:cs typeface="Arial" pitchFamily="34" charset="0"/>
              </a:rPr>
              <a:t>may obligate current year money to </a:t>
            </a:r>
            <a:r>
              <a:rPr lang="en-US" sz="1100" b="0" u="sng" dirty="0">
                <a:latin typeface="Arial" pitchFamily="34" charset="0"/>
                <a:cs typeface="Arial" pitchFamily="34" charset="0"/>
              </a:rPr>
              <a:t>replace</a:t>
            </a:r>
            <a:r>
              <a:rPr lang="en-US" sz="1100" b="0" dirty="0">
                <a:latin typeface="Arial" pitchFamily="34" charset="0"/>
                <a:cs typeface="Arial" pitchFamily="34" charset="0"/>
              </a:rPr>
              <a:t> stock items consumed during the current fiscal year, even when they will not </a:t>
            </a:r>
            <a:r>
              <a:rPr lang="en-US" sz="1100" b="0" u="sng" dirty="0">
                <a:latin typeface="Arial" pitchFamily="34" charset="0"/>
                <a:cs typeface="Arial" pitchFamily="34" charset="0"/>
              </a:rPr>
              <a:t>use</a:t>
            </a:r>
            <a:r>
              <a:rPr lang="en-US" sz="1100" b="0" dirty="0">
                <a:latin typeface="Arial" pitchFamily="34" charset="0"/>
                <a:cs typeface="Arial" pitchFamily="34" charset="0"/>
              </a:rPr>
              <a:t> the items until the next fiscal year, in order to maintain adequate stock levels of readily available common-use standard supplies.</a:t>
            </a:r>
          </a:p>
          <a:p>
            <a:pPr lvl="1"/>
            <a:r>
              <a:rPr lang="en-US" sz="1100" dirty="0">
                <a:latin typeface="Arial" pitchFamily="34" charset="0"/>
                <a:cs typeface="Arial" pitchFamily="34" charset="0"/>
              </a:rPr>
              <a:t> The policy behind the exception is to prevent interruption of on-going operations between fiscal years.</a:t>
            </a:r>
          </a:p>
          <a:p>
            <a:pPr lvl="1"/>
            <a:r>
              <a:rPr lang="en-US" sz="1100" dirty="0">
                <a:latin typeface="Arial" pitchFamily="34" charset="0"/>
                <a:cs typeface="Arial" pitchFamily="34" charset="0"/>
              </a:rPr>
              <a:t> Fiscal year-end stockpiling of supplies in excess of normal usage requirements is </a:t>
            </a:r>
            <a:r>
              <a:rPr lang="en-US" sz="1100" u="sng" dirty="0">
                <a:latin typeface="Arial" pitchFamily="34" charset="0"/>
                <a:cs typeface="Arial" pitchFamily="34" charset="0"/>
              </a:rPr>
              <a:t>prohibited</a:t>
            </a:r>
            <a:r>
              <a:rPr lang="en-US" sz="1100" dirty="0">
                <a:latin typeface="Arial" pitchFamily="34" charset="0"/>
                <a:cs typeface="Arial" pitchFamily="34" charset="0"/>
              </a:rPr>
              <a:t>.</a:t>
            </a:r>
          </a:p>
          <a:p>
            <a:endParaRPr lang="en-US" sz="1100" b="0" dirty="0">
              <a:latin typeface="Arial" pitchFamily="34" charset="0"/>
              <a:cs typeface="Arial" pitchFamily="34" charset="0"/>
            </a:endParaRPr>
          </a:p>
          <a:p>
            <a:r>
              <a:rPr lang="en-US" sz="1100" dirty="0">
                <a:latin typeface="Arial" pitchFamily="34" charset="0"/>
                <a:cs typeface="Arial" pitchFamily="34" charset="0"/>
              </a:rPr>
              <a:t> Hypo: </a:t>
            </a:r>
            <a:r>
              <a:rPr lang="en-US" sz="1100" b="0" dirty="0">
                <a:latin typeface="Arial" pitchFamily="34" charset="0"/>
                <a:cs typeface="Arial" pitchFamily="34" charset="0"/>
              </a:rPr>
              <a:t>Your BDE will conduct a large scale field exercise from 1 September 2024 thru 5 November 2024.  The BDE S-3 is concerned about having enough supplies to run a tactical operations center for the entire time period.  Can the BDE S-4 use FY24 funds to purchase supplies for the TOC that will not be used until the end of the field exercise?</a:t>
            </a:r>
          </a:p>
          <a:p>
            <a:pPr lvl="1">
              <a:buFont typeface="Arial" pitchFamily="34" charset="0"/>
              <a:buChar char="•"/>
            </a:pPr>
            <a:r>
              <a:rPr lang="en-US" sz="1100" dirty="0">
                <a:latin typeface="Arial" pitchFamily="34" charset="0"/>
                <a:cs typeface="Arial" pitchFamily="34" charset="0"/>
              </a:rPr>
              <a:t> What is the period of availability? FY24 O&amp;M (1 October 2023 – 30 September 2024).</a:t>
            </a:r>
          </a:p>
          <a:p>
            <a:pPr lvl="1">
              <a:buFont typeface="Arial" pitchFamily="34" charset="0"/>
              <a:buChar char="•"/>
            </a:pPr>
            <a:r>
              <a:rPr lang="en-US" sz="1100" dirty="0">
                <a:latin typeface="Arial" pitchFamily="34" charset="0"/>
                <a:cs typeface="Arial" pitchFamily="34" charset="0"/>
              </a:rPr>
              <a:t> When did the obligation occur? Upon order (pre-30 September 2024).</a:t>
            </a:r>
          </a:p>
          <a:p>
            <a:pPr lvl="1">
              <a:buFont typeface="Arial" pitchFamily="34" charset="0"/>
              <a:buChar char="•"/>
            </a:pPr>
            <a:r>
              <a:rPr lang="en-US" sz="1100" dirty="0">
                <a:latin typeface="Arial" pitchFamily="34" charset="0"/>
                <a:cs typeface="Arial" pitchFamily="34" charset="0"/>
              </a:rPr>
              <a:t>  When does bona fide need accrue?  For a supply, the BFN is at use.  Here at the end of the field exercise in FY25.</a:t>
            </a:r>
          </a:p>
          <a:p>
            <a:pPr lvl="1">
              <a:buFont typeface="Arial" pitchFamily="34" charset="0"/>
              <a:buChar char="•"/>
            </a:pPr>
            <a:r>
              <a:rPr lang="en-US" sz="1100" dirty="0">
                <a:latin typeface="Arial" pitchFamily="34" charset="0"/>
                <a:cs typeface="Arial" pitchFamily="34" charset="0"/>
              </a:rPr>
              <a:t>  Problem?  Yes.  We are obligating FY24 funds in FY24 for an FY25 need.  Current year money for future year need.</a:t>
            </a:r>
          </a:p>
          <a:p>
            <a:pPr lvl="1">
              <a:buFont typeface="Arial" pitchFamily="34" charset="0"/>
              <a:buChar char="•"/>
            </a:pPr>
            <a:r>
              <a:rPr lang="en-US" sz="1100" dirty="0">
                <a:latin typeface="Arial" pitchFamily="34" charset="0"/>
                <a:cs typeface="Arial" pitchFamily="34" charset="0"/>
              </a:rPr>
              <a:t>  Exception?  Yes.  Stock-Level Exception.</a:t>
            </a:r>
          </a:p>
          <a:p>
            <a:pPr lvl="1">
              <a:buFont typeface="Arial" pitchFamily="34" charset="0"/>
              <a:buChar char="•"/>
            </a:pPr>
            <a:r>
              <a:rPr lang="en-US" sz="1100" dirty="0">
                <a:latin typeface="Arial" pitchFamily="34" charset="0"/>
                <a:cs typeface="Arial" pitchFamily="34" charset="0"/>
              </a:rPr>
              <a:t>  Rule: We may obligate CY funds for the future year use of stock items when we are replacing stock items.</a:t>
            </a:r>
          </a:p>
          <a:p>
            <a:pPr lvl="1">
              <a:buFont typeface="Arial" pitchFamily="34" charset="0"/>
              <a:buChar char="•"/>
            </a:pPr>
            <a:r>
              <a:rPr lang="en-US" sz="1100" dirty="0">
                <a:latin typeface="Arial" pitchFamily="34" charset="0"/>
                <a:cs typeface="Arial" pitchFamily="34" charset="0"/>
              </a:rPr>
              <a:t>  Apply:  We are obligating FY24 funds in FY24 to replace stock items consumed in FY24 that we will not use until FY25. </a:t>
            </a:r>
          </a:p>
          <a:p>
            <a:pPr lvl="1">
              <a:buFont typeface="Arial" pitchFamily="34" charset="0"/>
              <a:buChar char="•"/>
            </a:pPr>
            <a:r>
              <a:rPr lang="en-US" sz="1100" dirty="0">
                <a:latin typeface="Arial" pitchFamily="34" charset="0"/>
                <a:cs typeface="Arial" pitchFamily="34" charset="0"/>
              </a:rPr>
              <a:t>  Result:  This qualifies for the stock-level exception and FY24 funds may be obligated for this requirement to prevent the interruption of ongoing operations. </a:t>
            </a:r>
          </a:p>
          <a:p>
            <a:pPr lvl="1"/>
            <a:endParaRPr lang="en-US" sz="1100" b="1" dirty="0">
              <a:latin typeface="Arial" pitchFamily="34" charset="0"/>
              <a:cs typeface="Arial" pitchFamily="34" charset="0"/>
            </a:endParaRPr>
          </a:p>
          <a:p>
            <a:r>
              <a:rPr lang="en-US" sz="1100" dirty="0">
                <a:latin typeface="Arial" pitchFamily="34" charset="0"/>
                <a:cs typeface="Arial" pitchFamily="34" charset="0"/>
              </a:rPr>
              <a:t> KEY POINT:   </a:t>
            </a:r>
            <a:r>
              <a:rPr lang="en-US" sz="1100" b="0" dirty="0">
                <a:latin typeface="Arial" pitchFamily="34" charset="0"/>
                <a:cs typeface="Arial" pitchFamily="34" charset="0"/>
              </a:rPr>
              <a:t>Because we are replacing stock used in FY24, we are not stock piling – which is prohibited.  We may not use this exception to purchase more items than we consumed in FY24 or to purchase new items we don’t currently maintain. </a:t>
            </a:r>
          </a:p>
        </p:txBody>
      </p:sp>
      <p:sp>
        <p:nvSpPr>
          <p:cNvPr id="4" name="Slide Number Placeholder 3"/>
          <p:cNvSpPr>
            <a:spLocks noGrp="1"/>
          </p:cNvSpPr>
          <p:nvPr>
            <p:ph type="sldNum" sz="quarter" idx="10"/>
          </p:nvPr>
        </p:nvSpPr>
        <p:spPr/>
        <p:txBody>
          <a:bodyPr/>
          <a:lstStyle/>
          <a:p>
            <a:fld id="{9F867835-5256-4A9C-A497-656AB895F6A6}" type="slidenum">
              <a:rPr lang="en-US" smtClean="0"/>
              <a:pPr/>
              <a:t>33</a:t>
            </a:fld>
            <a:endParaRPr lang="en-US" dirty="0"/>
          </a:p>
        </p:txBody>
      </p:sp>
    </p:spTree>
    <p:extLst>
      <p:ext uri="{BB962C8B-B14F-4D97-AF65-F5344CB8AC3E}">
        <p14:creationId xmlns:p14="http://schemas.microsoft.com/office/powerpoint/2010/main" val="264400286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pPr defTabSz="950793">
              <a:defRPr/>
            </a:pPr>
            <a:r>
              <a:rPr lang="en-US" sz="1100" dirty="0">
                <a:latin typeface="Arial" pitchFamily="34" charset="0"/>
                <a:cs typeface="Arial" pitchFamily="34" charset="0"/>
              </a:rPr>
              <a:t> Instructor Comments</a:t>
            </a:r>
          </a:p>
          <a:p>
            <a:pPr defTabSz="950793">
              <a:defRPr/>
            </a:pPr>
            <a:endParaRPr lang="en-US" sz="1100" dirty="0">
              <a:latin typeface="Arial" pitchFamily="34" charset="0"/>
              <a:cs typeface="Arial" pitchFamily="34" charset="0"/>
            </a:endParaRPr>
          </a:p>
          <a:p>
            <a:pPr marL="475397" lvl="1" defTabSz="950793">
              <a:defRPr/>
            </a:pPr>
            <a:r>
              <a:rPr lang="en-US" sz="1100" dirty="0">
                <a:latin typeface="Arial" pitchFamily="34" charset="0"/>
                <a:cs typeface="Arial" pitchFamily="34" charset="0"/>
              </a:rPr>
              <a:t> </a:t>
            </a:r>
            <a:r>
              <a:rPr lang="en-US" sz="1100" b="1" dirty="0">
                <a:latin typeface="Arial" pitchFamily="34" charset="0"/>
                <a:cs typeface="Arial" pitchFamily="34" charset="0"/>
              </a:rPr>
              <a:t>Review:  </a:t>
            </a:r>
            <a:r>
              <a:rPr lang="en-US" sz="1100" dirty="0">
                <a:latin typeface="Arial" pitchFamily="34" charset="0"/>
                <a:cs typeface="Arial" pitchFamily="34" charset="0"/>
              </a:rPr>
              <a:t>The year of the need for supplies is when they will be used.  Exceptions to this rule include production lead-time, delivery lead-time, and stock level.  These exceptions ONLY apply to supplies – not services, training, or construction.</a:t>
            </a:r>
          </a:p>
          <a:p>
            <a:pPr marL="475397" lvl="1" defTabSz="950793">
              <a:defRPr/>
            </a:pPr>
            <a:r>
              <a:rPr lang="en-US" sz="1100" b="1" dirty="0">
                <a:latin typeface="Arial" pitchFamily="34" charset="0"/>
                <a:cs typeface="Arial" pitchFamily="34" charset="0"/>
              </a:rPr>
              <a:t> Rule:  </a:t>
            </a:r>
            <a:r>
              <a:rPr lang="en-US" sz="1100" dirty="0">
                <a:latin typeface="Arial" pitchFamily="34" charset="0"/>
                <a:cs typeface="Arial" pitchFamily="34" charset="0"/>
              </a:rPr>
              <a:t>Generally the bona fide need of a service accrues when the service is rendered… but </a:t>
            </a:r>
            <a:r>
              <a:rPr lang="en-US" sz="1100" b="1" dirty="0">
                <a:latin typeface="Arial" pitchFamily="34" charset="0"/>
                <a:cs typeface="Arial" pitchFamily="34" charset="0"/>
              </a:rPr>
              <a:t>this depends on the nature of the service</a:t>
            </a:r>
            <a:r>
              <a:rPr lang="en-US" sz="1100" dirty="0">
                <a:latin typeface="Arial" pitchFamily="34" charset="0"/>
                <a:cs typeface="Arial" pitchFamily="34" charset="0"/>
              </a:rPr>
              <a:t>.</a:t>
            </a:r>
          </a:p>
          <a:p>
            <a:pPr marL="475397" lvl="1" defTabSz="950793">
              <a:defRPr/>
            </a:pPr>
            <a:endParaRPr lang="en-US" sz="1100" dirty="0">
              <a:latin typeface="Arial" pitchFamily="34" charset="0"/>
              <a:cs typeface="Arial" pitchFamily="34" charset="0"/>
            </a:endParaRPr>
          </a:p>
          <a:p>
            <a:pPr marL="475397" lvl="1" defTabSz="950793">
              <a:defRPr/>
            </a:pPr>
            <a:r>
              <a:rPr lang="en-US" sz="1100" b="1" dirty="0">
                <a:latin typeface="Arial" pitchFamily="34" charset="0"/>
                <a:cs typeface="Arial" pitchFamily="34" charset="0"/>
              </a:rPr>
              <a:t> Two Types of Services:</a:t>
            </a:r>
          </a:p>
          <a:p>
            <a:pPr marL="950793" lvl="2" defTabSz="950793">
              <a:buFont typeface="Arial" pitchFamily="34" charset="0"/>
              <a:buChar char="•"/>
              <a:defRPr/>
            </a:pPr>
            <a:r>
              <a:rPr lang="en-US" sz="1100" dirty="0">
                <a:latin typeface="Arial" pitchFamily="34" charset="0"/>
                <a:cs typeface="Arial" pitchFamily="34" charset="0"/>
              </a:rPr>
              <a:t> Non-Severable Services: funded up front with current year money at the time of contract award.</a:t>
            </a:r>
          </a:p>
          <a:p>
            <a:pPr marL="950793" lvl="2" defTabSz="950793">
              <a:buFont typeface="Arial" pitchFamily="34" charset="0"/>
              <a:buChar char="•"/>
              <a:defRPr/>
            </a:pPr>
            <a:r>
              <a:rPr lang="en-US" sz="1100" dirty="0">
                <a:latin typeface="Arial" pitchFamily="34" charset="0"/>
                <a:cs typeface="Arial" pitchFamily="34" charset="0"/>
              </a:rPr>
              <a:t> Severable Services: fund with money current at the time services are received. </a:t>
            </a:r>
          </a:p>
          <a:p>
            <a:endParaRPr lang="en-US" sz="11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867835-5256-4A9C-A497-656AB895F6A6}" type="slidenum">
              <a:rPr lang="en-US" smtClean="0"/>
              <a:pPr/>
              <a:t>34</a:t>
            </a:fld>
            <a:endParaRPr lang="en-US" dirty="0"/>
          </a:p>
        </p:txBody>
      </p:sp>
    </p:spTree>
    <p:extLst>
      <p:ext uri="{BB962C8B-B14F-4D97-AF65-F5344CB8AC3E}">
        <p14:creationId xmlns:p14="http://schemas.microsoft.com/office/powerpoint/2010/main" val="24912786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9063" y="696913"/>
            <a:ext cx="4251325" cy="2392362"/>
          </a:xfrm>
        </p:spPr>
      </p:sp>
      <p:sp>
        <p:nvSpPr>
          <p:cNvPr id="3" name="Notes Placeholder 2"/>
          <p:cNvSpPr>
            <a:spLocks noGrp="1"/>
          </p:cNvSpPr>
          <p:nvPr>
            <p:ph type="body" idx="1"/>
          </p:nvPr>
        </p:nvSpPr>
        <p:spPr>
          <a:xfrm>
            <a:off x="731853" y="3222321"/>
            <a:ext cx="5851496" cy="5658789"/>
          </a:xfrm>
        </p:spPr>
        <p:txBody>
          <a:bodyPr>
            <a:noAutofit/>
          </a:bodyPr>
          <a:lstStyle/>
          <a:p>
            <a:pPr defTabSz="950793">
              <a:defRPr/>
            </a:pPr>
            <a:r>
              <a:rPr lang="en-US" sz="1100" dirty="0">
                <a:latin typeface="Arial" pitchFamily="34" charset="0"/>
                <a:cs typeface="Arial" pitchFamily="34" charset="0"/>
              </a:rPr>
              <a:t> Instructor Comments</a:t>
            </a:r>
          </a:p>
          <a:p>
            <a:pPr defTabSz="950793">
              <a:defRPr/>
            </a:pPr>
            <a:endParaRPr lang="en-US" sz="1100" dirty="0">
              <a:latin typeface="Arial" pitchFamily="34" charset="0"/>
              <a:cs typeface="Arial" pitchFamily="34" charset="0"/>
            </a:endParaRPr>
          </a:p>
          <a:p>
            <a:pPr lvl="1"/>
            <a:r>
              <a:rPr lang="en-US" sz="1100" b="1" dirty="0">
                <a:latin typeface="Arial" pitchFamily="34" charset="0"/>
                <a:cs typeface="Arial" pitchFamily="34" charset="0"/>
              </a:rPr>
              <a:t> Defined:  </a:t>
            </a:r>
            <a:r>
              <a:rPr lang="en-US" sz="1100" dirty="0">
                <a:latin typeface="Arial" pitchFamily="34" charset="0"/>
                <a:cs typeface="Arial" pitchFamily="34" charset="0"/>
              </a:rPr>
              <a:t>A service is non-severable if the service produces a </a:t>
            </a:r>
            <a:r>
              <a:rPr lang="en-US" sz="1100" u="sng" dirty="0">
                <a:latin typeface="Arial" pitchFamily="34" charset="0"/>
                <a:cs typeface="Arial" pitchFamily="34" charset="0"/>
              </a:rPr>
              <a:t>single or unified outcome</a:t>
            </a:r>
            <a:r>
              <a:rPr lang="en-US" sz="1100" dirty="0">
                <a:latin typeface="Arial" pitchFamily="34" charset="0"/>
                <a:cs typeface="Arial" pitchFamily="34" charset="0"/>
              </a:rPr>
              <a:t>, product, or report and cannot be subdivided for separate performance in different fiscal years.</a:t>
            </a:r>
          </a:p>
          <a:p>
            <a:endParaRPr lang="en-US" sz="1100" dirty="0">
              <a:latin typeface="Arial" pitchFamily="34" charset="0"/>
              <a:cs typeface="Arial" pitchFamily="34" charset="0"/>
            </a:endParaRPr>
          </a:p>
          <a:p>
            <a:pPr lvl="1"/>
            <a:r>
              <a:rPr lang="en-US" sz="1100" b="1" dirty="0">
                <a:latin typeface="Arial" pitchFamily="34" charset="0"/>
                <a:cs typeface="Arial" pitchFamily="34" charset="0"/>
              </a:rPr>
              <a:t> BFN Impact:  </a:t>
            </a:r>
            <a:r>
              <a:rPr lang="en-US" sz="1100" dirty="0">
                <a:latin typeface="Arial" pitchFamily="34" charset="0"/>
                <a:cs typeface="Arial" pitchFamily="34" charset="0"/>
              </a:rPr>
              <a:t>The Government must fund non-severable service contracts completely </a:t>
            </a:r>
            <a:r>
              <a:rPr lang="en-US" sz="1100" u="sng" dirty="0">
                <a:latin typeface="Arial" pitchFamily="34" charset="0"/>
                <a:cs typeface="Arial" pitchFamily="34" charset="0"/>
              </a:rPr>
              <a:t>upfront </a:t>
            </a:r>
            <a:r>
              <a:rPr lang="en-US" sz="1100" dirty="0">
                <a:latin typeface="Arial" pitchFamily="34" charset="0"/>
                <a:cs typeface="Arial" pitchFamily="34" charset="0"/>
              </a:rPr>
              <a:t>with funds available for obligation at the </a:t>
            </a:r>
            <a:r>
              <a:rPr lang="en-US" sz="1100" u="sng" dirty="0">
                <a:latin typeface="Arial" pitchFamily="34" charset="0"/>
                <a:cs typeface="Arial" pitchFamily="34" charset="0"/>
              </a:rPr>
              <a:t>time the contract is executed</a:t>
            </a:r>
            <a:r>
              <a:rPr lang="en-US" sz="1100" dirty="0">
                <a:latin typeface="Arial" pitchFamily="34" charset="0"/>
                <a:cs typeface="Arial" pitchFamily="34" charset="0"/>
              </a:rPr>
              <a:t>.</a:t>
            </a:r>
          </a:p>
          <a:p>
            <a:pPr defTabSz="950793">
              <a:buNone/>
              <a:defRPr/>
            </a:pPr>
            <a:endParaRPr lang="en-US" sz="1100" dirty="0">
              <a:latin typeface="Arial" pitchFamily="34" charset="0"/>
              <a:cs typeface="Arial" pitchFamily="34" charset="0"/>
            </a:endParaRPr>
          </a:p>
          <a:p>
            <a:pPr lvl="1"/>
            <a:r>
              <a:rPr lang="en-US" sz="1100" b="1" dirty="0">
                <a:latin typeface="Arial" pitchFamily="34" charset="0"/>
                <a:cs typeface="Arial" pitchFamily="34" charset="0"/>
              </a:rPr>
              <a:t> Examples: </a:t>
            </a:r>
          </a:p>
          <a:p>
            <a:pPr lvl="2">
              <a:buFont typeface="Arial" pitchFamily="34" charset="0"/>
              <a:buChar char="•"/>
            </a:pPr>
            <a:r>
              <a:rPr lang="en-US" sz="1100" dirty="0">
                <a:latin typeface="Arial" pitchFamily="34" charset="0"/>
                <a:cs typeface="Arial" pitchFamily="34" charset="0"/>
              </a:rPr>
              <a:t> Contract to paint an office/building;</a:t>
            </a:r>
          </a:p>
          <a:p>
            <a:pPr lvl="2">
              <a:buFont typeface="Arial" pitchFamily="34" charset="0"/>
              <a:buChar char="•"/>
            </a:pPr>
            <a:r>
              <a:rPr lang="en-US" sz="1100" dirty="0">
                <a:latin typeface="Arial" pitchFamily="34" charset="0"/>
                <a:cs typeface="Arial" pitchFamily="34" charset="0"/>
              </a:rPr>
              <a:t> A long-term study intended to produce a singular report;</a:t>
            </a:r>
          </a:p>
          <a:p>
            <a:pPr lvl="2">
              <a:buFont typeface="Arial" pitchFamily="34" charset="0"/>
              <a:buChar char="•"/>
            </a:pPr>
            <a:r>
              <a:rPr lang="en-US" sz="1100" dirty="0">
                <a:latin typeface="Arial" pitchFamily="34" charset="0"/>
                <a:cs typeface="Arial" pitchFamily="34" charset="0"/>
              </a:rPr>
              <a:t> Expert witness; or</a:t>
            </a:r>
          </a:p>
          <a:p>
            <a:pPr lvl="2">
              <a:buFont typeface="Arial" pitchFamily="34" charset="0"/>
              <a:buChar char="•"/>
            </a:pPr>
            <a:r>
              <a:rPr lang="en-US" sz="1100" dirty="0">
                <a:latin typeface="Arial" pitchFamily="34" charset="0"/>
                <a:cs typeface="Arial" pitchFamily="34" charset="0"/>
              </a:rPr>
              <a:t> Computer software training.</a:t>
            </a:r>
          </a:p>
          <a:p>
            <a:pPr lvl="1">
              <a:buFont typeface="Arial" pitchFamily="34" charset="0"/>
              <a:buNone/>
            </a:pPr>
            <a:endParaRPr lang="en-US" sz="1100" dirty="0">
              <a:latin typeface="Arial" pitchFamily="34" charset="0"/>
              <a:cs typeface="Arial" pitchFamily="34" charset="0"/>
            </a:endParaRPr>
          </a:p>
          <a:p>
            <a:pPr lvl="1"/>
            <a:r>
              <a:rPr lang="en-US" sz="1100" b="1" dirty="0">
                <a:latin typeface="Arial" pitchFamily="34" charset="0"/>
                <a:cs typeface="Arial" pitchFamily="34" charset="0"/>
              </a:rPr>
              <a:t> Hypo:  </a:t>
            </a:r>
            <a:r>
              <a:rPr lang="en-US" sz="1100" dirty="0">
                <a:latin typeface="Arial" pitchFamily="34" charset="0"/>
                <a:cs typeface="Arial" pitchFamily="34" charset="0"/>
              </a:rPr>
              <a:t>HQDA decides to commission a study into traumatic brain injury.  On 1 August 2024, we award a contract to University of Michigan using FY24 funds.  According to U of M, the study will not be complete until July 2025.  </a:t>
            </a:r>
          </a:p>
          <a:p>
            <a:pPr lvl="2">
              <a:buFont typeface="Arial" pitchFamily="34" charset="0"/>
              <a:buChar char="•"/>
            </a:pPr>
            <a:r>
              <a:rPr lang="en-US" sz="1100" dirty="0">
                <a:latin typeface="Arial" pitchFamily="34" charset="0"/>
                <a:cs typeface="Arial" pitchFamily="34" charset="0"/>
              </a:rPr>
              <a:t> What type of service is this? Non-severable – this study will produce single unified outcome.</a:t>
            </a:r>
          </a:p>
          <a:p>
            <a:pPr lvl="2">
              <a:buFont typeface="Arial" pitchFamily="34" charset="0"/>
              <a:buChar char="•"/>
            </a:pPr>
            <a:r>
              <a:rPr lang="en-US" sz="1100" dirty="0">
                <a:latin typeface="Arial" pitchFamily="34" charset="0"/>
                <a:cs typeface="Arial" pitchFamily="34" charset="0"/>
              </a:rPr>
              <a:t> Funds?  Non-severable services are </a:t>
            </a:r>
            <a:r>
              <a:rPr lang="en-US" sz="1100" u="sng" dirty="0">
                <a:latin typeface="Arial" pitchFamily="34" charset="0"/>
                <a:cs typeface="Arial" pitchFamily="34" charset="0"/>
              </a:rPr>
              <a:t>funded upfront with funds available at the time of contract award</a:t>
            </a:r>
            <a:r>
              <a:rPr lang="en-US" sz="1100" dirty="0">
                <a:latin typeface="Arial" pitchFamily="34" charset="0"/>
                <a:cs typeface="Arial" pitchFamily="34" charset="0"/>
              </a:rPr>
              <a:t>.</a:t>
            </a:r>
          </a:p>
          <a:p>
            <a:pPr lvl="2">
              <a:buFont typeface="Arial" pitchFamily="34" charset="0"/>
              <a:buChar char="•"/>
            </a:pPr>
            <a:r>
              <a:rPr lang="en-US" sz="1100" dirty="0">
                <a:latin typeface="Arial" pitchFamily="34" charset="0"/>
                <a:cs typeface="Arial" pitchFamily="34" charset="0"/>
              </a:rPr>
              <a:t> Apply?  Here we are obligating FY24 funds in FY24 for a non-severable service contract awarded in FY24, that will not conclude until FY25.</a:t>
            </a:r>
          </a:p>
          <a:p>
            <a:pPr lvl="2">
              <a:buFont typeface="Arial" pitchFamily="34" charset="0"/>
              <a:buChar char="•"/>
            </a:pPr>
            <a:r>
              <a:rPr lang="en-US" sz="1100" dirty="0">
                <a:latin typeface="Arial" pitchFamily="34" charset="0"/>
                <a:cs typeface="Arial" pitchFamily="34" charset="0"/>
              </a:rPr>
              <a:t> While we will not receive the results of the service until the next FY, the GAO has directed that we use funds current at the time of contract award… FY24.</a:t>
            </a:r>
          </a:p>
          <a:p>
            <a:pPr lvl="2">
              <a:buFont typeface="Arial" pitchFamily="34" charset="0"/>
              <a:buChar char="•"/>
            </a:pPr>
            <a:endParaRPr lang="en-US" sz="11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867835-5256-4A9C-A497-656AB895F6A6}" type="slidenum">
              <a:rPr lang="en-US" smtClean="0"/>
              <a:pPr/>
              <a:t>35</a:t>
            </a:fld>
            <a:endParaRPr lang="en-US" dirty="0"/>
          </a:p>
        </p:txBody>
      </p:sp>
    </p:spTree>
    <p:extLst>
      <p:ext uri="{BB962C8B-B14F-4D97-AF65-F5344CB8AC3E}">
        <p14:creationId xmlns:p14="http://schemas.microsoft.com/office/powerpoint/2010/main" val="30494110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22413" y="617538"/>
            <a:ext cx="4462462" cy="2511425"/>
          </a:xfrm>
        </p:spPr>
      </p:sp>
      <p:sp>
        <p:nvSpPr>
          <p:cNvPr id="3" name="Notes Placeholder 2"/>
          <p:cNvSpPr>
            <a:spLocks noGrp="1"/>
          </p:cNvSpPr>
          <p:nvPr>
            <p:ph type="body" idx="1"/>
          </p:nvPr>
        </p:nvSpPr>
        <p:spPr>
          <a:xfrm>
            <a:off x="731853" y="3301235"/>
            <a:ext cx="5851496" cy="5579875"/>
          </a:xfrm>
        </p:spPr>
        <p:txBody>
          <a:bodyPr>
            <a:noAutofit/>
          </a:bodyPr>
          <a:lstStyle/>
          <a:p>
            <a:pPr defTabSz="950793">
              <a:defRPr/>
            </a:pPr>
            <a:r>
              <a:rPr lang="en-US" sz="1100" dirty="0">
                <a:latin typeface="Arial" pitchFamily="34" charset="0"/>
                <a:cs typeface="Arial" pitchFamily="34" charset="0"/>
              </a:rPr>
              <a:t> Instructor Comments</a:t>
            </a:r>
          </a:p>
          <a:p>
            <a:pPr defTabSz="950793">
              <a:defRPr/>
            </a:pPr>
            <a:endParaRPr lang="en-US" sz="1100" dirty="0">
              <a:latin typeface="Arial" pitchFamily="34" charset="0"/>
              <a:cs typeface="Arial" pitchFamily="34" charset="0"/>
            </a:endParaRPr>
          </a:p>
          <a:p>
            <a:pPr lvl="1"/>
            <a:r>
              <a:rPr lang="en-US" sz="1100" b="1" dirty="0">
                <a:latin typeface="Arial" pitchFamily="34" charset="0"/>
                <a:cs typeface="Arial" pitchFamily="34" charset="0"/>
              </a:rPr>
              <a:t> Defined:  </a:t>
            </a:r>
            <a:r>
              <a:rPr lang="en-US" sz="1100" dirty="0">
                <a:latin typeface="Arial" pitchFamily="34" charset="0"/>
                <a:cs typeface="Arial" pitchFamily="34" charset="0"/>
              </a:rPr>
              <a:t>A service is severable when it can be separated into components that each </a:t>
            </a:r>
            <a:r>
              <a:rPr lang="en-US" sz="1100" u="sng" dirty="0">
                <a:latin typeface="Arial" pitchFamily="34" charset="0"/>
                <a:cs typeface="Arial" pitchFamily="34" charset="0"/>
              </a:rPr>
              <a:t>independently</a:t>
            </a:r>
            <a:r>
              <a:rPr lang="en-US" sz="1100" dirty="0">
                <a:latin typeface="Arial" pitchFamily="34" charset="0"/>
                <a:cs typeface="Arial" pitchFamily="34" charset="0"/>
              </a:rPr>
              <a:t> meet a need of the Government (continuing/recurring).</a:t>
            </a:r>
          </a:p>
          <a:p>
            <a:pPr lvl="1"/>
            <a:endParaRPr lang="en-US" sz="1100" dirty="0">
              <a:latin typeface="Arial" pitchFamily="34" charset="0"/>
              <a:cs typeface="Arial" pitchFamily="34" charset="0"/>
            </a:endParaRPr>
          </a:p>
          <a:p>
            <a:pPr lvl="1"/>
            <a:r>
              <a:rPr lang="en-US" sz="1100" b="1" dirty="0">
                <a:latin typeface="Arial" pitchFamily="34" charset="0"/>
                <a:cs typeface="Arial" pitchFamily="34" charset="0"/>
              </a:rPr>
              <a:t> BFN Impact</a:t>
            </a:r>
            <a:r>
              <a:rPr lang="en-US" sz="1100" dirty="0">
                <a:latin typeface="Arial" pitchFamily="34" charset="0"/>
                <a:cs typeface="Arial" pitchFamily="34" charset="0"/>
              </a:rPr>
              <a:t>: Agencies must fund severable service contracts with funds available for obligation on the </a:t>
            </a:r>
            <a:r>
              <a:rPr lang="en-US" sz="1100" u="sng" dirty="0">
                <a:latin typeface="Arial" pitchFamily="34" charset="0"/>
                <a:cs typeface="Arial" pitchFamily="34" charset="0"/>
              </a:rPr>
              <a:t>date the contractor performs the service.</a:t>
            </a:r>
          </a:p>
          <a:p>
            <a:pPr defTabSz="950793">
              <a:buNone/>
              <a:defRPr/>
            </a:pPr>
            <a:endParaRPr lang="en-US" sz="1100" dirty="0">
              <a:latin typeface="Arial" pitchFamily="34" charset="0"/>
              <a:cs typeface="Arial" pitchFamily="34" charset="0"/>
            </a:endParaRPr>
          </a:p>
          <a:p>
            <a:pPr lvl="1"/>
            <a:r>
              <a:rPr lang="en-US" sz="1100" b="1" dirty="0">
                <a:latin typeface="Arial" pitchFamily="34" charset="0"/>
                <a:cs typeface="Arial" pitchFamily="34" charset="0"/>
              </a:rPr>
              <a:t> Examples:</a:t>
            </a:r>
          </a:p>
          <a:p>
            <a:pPr lvl="2">
              <a:buFont typeface="Arial" pitchFamily="34" charset="0"/>
              <a:buChar char="•"/>
            </a:pPr>
            <a:r>
              <a:rPr lang="en-US" sz="1100" dirty="0">
                <a:latin typeface="Arial" pitchFamily="34" charset="0"/>
                <a:cs typeface="Arial" pitchFamily="34" charset="0"/>
              </a:rPr>
              <a:t> Landscaping Contract</a:t>
            </a:r>
          </a:p>
          <a:p>
            <a:pPr lvl="2">
              <a:buFont typeface="Arial" pitchFamily="34" charset="0"/>
              <a:buChar char="•"/>
            </a:pPr>
            <a:r>
              <a:rPr lang="en-US" sz="1100" dirty="0">
                <a:latin typeface="Arial" pitchFamily="34" charset="0"/>
                <a:cs typeface="Arial" pitchFamily="34" charset="0"/>
              </a:rPr>
              <a:t> Laundry Contract</a:t>
            </a:r>
          </a:p>
          <a:p>
            <a:pPr lvl="2">
              <a:buFont typeface="Arial" pitchFamily="34" charset="0"/>
              <a:buChar char="•"/>
            </a:pPr>
            <a:r>
              <a:rPr lang="en-US" sz="1100" dirty="0">
                <a:latin typeface="Arial" pitchFamily="34" charset="0"/>
                <a:cs typeface="Arial" pitchFamily="34" charset="0"/>
              </a:rPr>
              <a:t> Contract for Civilian Security Guards</a:t>
            </a:r>
          </a:p>
          <a:p>
            <a:pPr lvl="1">
              <a:buFont typeface="Arial" pitchFamily="34" charset="0"/>
              <a:buChar char="•"/>
            </a:pPr>
            <a:endParaRPr lang="en-US" sz="1100" dirty="0">
              <a:latin typeface="Arial" pitchFamily="34" charset="0"/>
              <a:cs typeface="Arial" pitchFamily="34" charset="0"/>
            </a:endParaRPr>
          </a:p>
          <a:p>
            <a:pPr lvl="1"/>
            <a:r>
              <a:rPr lang="en-US" sz="1100" b="1" dirty="0">
                <a:latin typeface="Arial" pitchFamily="34" charset="0"/>
                <a:cs typeface="Arial" pitchFamily="34" charset="0"/>
              </a:rPr>
              <a:t> Hypo:  </a:t>
            </a:r>
            <a:r>
              <a:rPr lang="en-US" sz="1100" dirty="0">
                <a:latin typeface="Arial" pitchFamily="34" charset="0"/>
                <a:cs typeface="Arial" pitchFamily="34" charset="0"/>
              </a:rPr>
              <a:t>FTCKY awards a lawn care services contract, using FY24 O&amp;M, on 1 August 2024, that runs from 15 August 2024 to 14 August 2025. </a:t>
            </a:r>
          </a:p>
          <a:p>
            <a:pPr lvl="2">
              <a:buFont typeface="Arial" pitchFamily="34" charset="0"/>
              <a:buChar char="•"/>
            </a:pPr>
            <a:r>
              <a:rPr lang="en-US" sz="1100" dirty="0">
                <a:latin typeface="Arial" pitchFamily="34" charset="0"/>
                <a:cs typeface="Arial" pitchFamily="34" charset="0"/>
              </a:rPr>
              <a:t> What type of service is this? Severable – each time the service is performed the government’s needs are independently met.</a:t>
            </a:r>
          </a:p>
          <a:p>
            <a:pPr lvl="2">
              <a:buFont typeface="Arial" pitchFamily="34" charset="0"/>
              <a:buChar char="•"/>
            </a:pPr>
            <a:r>
              <a:rPr lang="en-US" sz="1100" dirty="0">
                <a:latin typeface="Arial" pitchFamily="34" charset="0"/>
                <a:cs typeface="Arial" pitchFamily="34" charset="0"/>
              </a:rPr>
              <a:t> BFN?  The BFN of a severable service accrues when the service is performed</a:t>
            </a:r>
          </a:p>
          <a:p>
            <a:pPr lvl="2">
              <a:buFont typeface="Arial" pitchFamily="34" charset="0"/>
              <a:buChar char="•"/>
            </a:pPr>
            <a:r>
              <a:rPr lang="en-US" sz="1100" dirty="0">
                <a:latin typeface="Arial" pitchFamily="34" charset="0"/>
                <a:cs typeface="Arial" pitchFamily="34" charset="0"/>
              </a:rPr>
              <a:t> Apply?  The lawn care provided from 15 August to 30 September 2024 is a BFN of FY24.  The service provided </a:t>
            </a:r>
            <a:r>
              <a:rPr lang="en-US" sz="1100" u="sng" dirty="0">
                <a:latin typeface="Arial" pitchFamily="34" charset="0"/>
                <a:cs typeface="Arial" pitchFamily="34" charset="0"/>
              </a:rPr>
              <a:t>after</a:t>
            </a:r>
            <a:r>
              <a:rPr lang="en-US" sz="1100" dirty="0">
                <a:latin typeface="Arial" pitchFamily="34" charset="0"/>
                <a:cs typeface="Arial" pitchFamily="34" charset="0"/>
              </a:rPr>
              <a:t> 30 September 2024 is a BFN of FY25.</a:t>
            </a:r>
          </a:p>
          <a:p>
            <a:pPr lvl="2">
              <a:buFont typeface="Arial" pitchFamily="34" charset="0"/>
              <a:buChar char="•"/>
            </a:pPr>
            <a:r>
              <a:rPr lang="en-US" sz="1100" dirty="0">
                <a:latin typeface="Arial" pitchFamily="34" charset="0"/>
                <a:cs typeface="Arial" pitchFamily="34" charset="0"/>
              </a:rPr>
              <a:t> Problem?  Yes. We are obligating FY24 funds in FY24 for a severable services that are the BFN of FY24 and FY25.  The services rendered in FY25 are problematic – we are using current year money for a future year need.</a:t>
            </a:r>
          </a:p>
          <a:p>
            <a:pPr lvl="2">
              <a:buFont typeface="Arial" pitchFamily="34" charset="0"/>
              <a:buChar char="•"/>
            </a:pPr>
            <a:r>
              <a:rPr lang="en-US" sz="1100" dirty="0">
                <a:latin typeface="Arial" pitchFamily="34" charset="0"/>
                <a:cs typeface="Arial" pitchFamily="34" charset="0"/>
              </a:rPr>
              <a:t> BUT…enter 3133….</a:t>
            </a:r>
          </a:p>
        </p:txBody>
      </p:sp>
      <p:sp>
        <p:nvSpPr>
          <p:cNvPr id="4" name="Slide Number Placeholder 3"/>
          <p:cNvSpPr>
            <a:spLocks noGrp="1"/>
          </p:cNvSpPr>
          <p:nvPr>
            <p:ph type="sldNum" sz="quarter" idx="10"/>
          </p:nvPr>
        </p:nvSpPr>
        <p:spPr/>
        <p:txBody>
          <a:bodyPr/>
          <a:lstStyle/>
          <a:p>
            <a:fld id="{9F867835-5256-4A9C-A497-656AB895F6A6}" type="slidenum">
              <a:rPr lang="en-US" smtClean="0"/>
              <a:pPr/>
              <a:t>36</a:t>
            </a:fld>
            <a:endParaRPr lang="en-US" dirty="0"/>
          </a:p>
        </p:txBody>
      </p:sp>
    </p:spTree>
    <p:extLst>
      <p:ext uri="{BB962C8B-B14F-4D97-AF65-F5344CB8AC3E}">
        <p14:creationId xmlns:p14="http://schemas.microsoft.com/office/powerpoint/2010/main" val="1849899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54175" y="696913"/>
            <a:ext cx="4040188" cy="2273300"/>
          </a:xfrm>
        </p:spPr>
      </p:sp>
      <p:sp>
        <p:nvSpPr>
          <p:cNvPr id="3" name="Notes Placeholder 2"/>
          <p:cNvSpPr>
            <a:spLocks noGrp="1"/>
          </p:cNvSpPr>
          <p:nvPr>
            <p:ph type="body" idx="1"/>
          </p:nvPr>
        </p:nvSpPr>
        <p:spPr>
          <a:xfrm>
            <a:off x="731853" y="3143407"/>
            <a:ext cx="5851496" cy="5737703"/>
          </a:xfrm>
        </p:spPr>
        <p:txBody>
          <a:bodyPr>
            <a:normAutofit/>
          </a:bodyPr>
          <a:lstStyle/>
          <a:p>
            <a:pPr defTabSz="950793">
              <a:defRPr/>
            </a:pPr>
            <a:r>
              <a:rPr lang="en-US" sz="1100" dirty="0">
                <a:latin typeface="Arial" pitchFamily="34" charset="0"/>
                <a:cs typeface="Arial" pitchFamily="34" charset="0"/>
              </a:rPr>
              <a:t> Instructor Comments</a:t>
            </a:r>
          </a:p>
          <a:p>
            <a:pPr defTabSz="950793">
              <a:buNone/>
              <a:defRPr/>
            </a:pPr>
            <a:endParaRPr lang="en-US" sz="1100" dirty="0">
              <a:latin typeface="Arial" pitchFamily="34" charset="0"/>
              <a:cs typeface="Arial" pitchFamily="34" charset="0"/>
            </a:endParaRPr>
          </a:p>
          <a:p>
            <a:pPr lvl="1"/>
            <a:r>
              <a:rPr lang="en-US" sz="1100" dirty="0">
                <a:latin typeface="Arial" pitchFamily="34" charset="0"/>
                <a:cs typeface="Arial" pitchFamily="34" charset="0"/>
              </a:rPr>
              <a:t> </a:t>
            </a:r>
            <a:r>
              <a:rPr lang="en-US" sz="1100" b="1" dirty="0">
                <a:latin typeface="Arial" pitchFamily="34" charset="0"/>
                <a:cs typeface="Arial" pitchFamily="34" charset="0"/>
              </a:rPr>
              <a:t>Under 10 USC 3133 (formerly 2410a)</a:t>
            </a:r>
            <a:r>
              <a:rPr lang="en-US" sz="1100" dirty="0">
                <a:latin typeface="Arial" pitchFamily="34" charset="0"/>
                <a:cs typeface="Arial" pitchFamily="34" charset="0"/>
              </a:rPr>
              <a:t>, Severable Service contracts may cross FYs: </a:t>
            </a:r>
          </a:p>
          <a:p>
            <a:pPr marL="950793" lvl="4">
              <a:spcBef>
                <a:spcPts val="0"/>
              </a:spcBef>
              <a:buFont typeface="Arial" pitchFamily="34" charset="0"/>
              <a:buChar char="•"/>
            </a:pPr>
            <a:r>
              <a:rPr lang="en-US" sz="1100" dirty="0">
                <a:latin typeface="Arial" pitchFamily="34" charset="0"/>
                <a:cs typeface="Arial" pitchFamily="34" charset="0"/>
              </a:rPr>
              <a:t> The DoD may obligate current year funds to finance a severable service contract that starts in the current fiscal year and ends in the next fiscal year, provided the period of performance does not exceed 1 year.</a:t>
            </a:r>
          </a:p>
          <a:p>
            <a:pPr marL="950793" lvl="4">
              <a:spcBef>
                <a:spcPts val="0"/>
              </a:spcBef>
              <a:buFont typeface="Arial" pitchFamily="34" charset="0"/>
              <a:buChar char="•"/>
            </a:pPr>
            <a:r>
              <a:rPr lang="en-US" sz="1100" dirty="0">
                <a:latin typeface="Arial" pitchFamily="34" charset="0"/>
                <a:cs typeface="Arial" pitchFamily="34" charset="0"/>
              </a:rPr>
              <a:t> This exception only applies to severable services and does NOT apply to multi-year appropriations.</a:t>
            </a:r>
          </a:p>
          <a:p>
            <a:pPr lvl="2">
              <a:buNone/>
            </a:pPr>
            <a:endParaRPr lang="en-US" sz="1100" dirty="0">
              <a:latin typeface="Arial" pitchFamily="34" charset="0"/>
              <a:cs typeface="Arial" pitchFamily="34" charset="0"/>
            </a:endParaRPr>
          </a:p>
          <a:p>
            <a:pPr lvl="1"/>
            <a:r>
              <a:rPr lang="en-US" sz="1100" b="1" dirty="0">
                <a:latin typeface="Arial" pitchFamily="34" charset="0"/>
                <a:cs typeface="Arial" pitchFamily="34" charset="0"/>
              </a:rPr>
              <a:t> Hypo:  </a:t>
            </a:r>
            <a:r>
              <a:rPr lang="en-US" sz="1100" dirty="0">
                <a:latin typeface="Arial" pitchFamily="34" charset="0"/>
                <a:cs typeface="Arial" pitchFamily="34" charset="0"/>
              </a:rPr>
              <a:t>Let’s return to our FTCKY lawn care services contract:</a:t>
            </a:r>
          </a:p>
          <a:p>
            <a:pPr lvl="2">
              <a:buFont typeface="Arial" pitchFamily="34" charset="0"/>
              <a:buChar char="•"/>
            </a:pPr>
            <a:r>
              <a:rPr lang="en-US" sz="1100" dirty="0">
                <a:latin typeface="Arial" pitchFamily="34" charset="0"/>
                <a:cs typeface="Arial" pitchFamily="34" charset="0"/>
              </a:rPr>
              <a:t> We awarded a severable services contract in FY24 using FY24 O&amp;M for services that run from 15 August 2024 to 14 August 2025. </a:t>
            </a:r>
          </a:p>
          <a:p>
            <a:pPr lvl="2">
              <a:buFont typeface="Arial" pitchFamily="34" charset="0"/>
              <a:buChar char="•"/>
            </a:pPr>
            <a:r>
              <a:rPr lang="en-US" sz="1100" dirty="0">
                <a:latin typeface="Arial" pitchFamily="34" charset="0"/>
                <a:cs typeface="Arial" pitchFamily="34" charset="0"/>
              </a:rPr>
              <a:t> The BFN of a severable service accrues when the service is performed.</a:t>
            </a:r>
          </a:p>
          <a:p>
            <a:pPr lvl="2">
              <a:buFont typeface="Arial" pitchFamily="34" charset="0"/>
              <a:buChar char="•"/>
            </a:pPr>
            <a:r>
              <a:rPr lang="en-US" sz="1100" dirty="0">
                <a:latin typeface="Arial" pitchFamily="34" charset="0"/>
                <a:cs typeface="Arial" pitchFamily="34" charset="0"/>
              </a:rPr>
              <a:t> While lawn care provided from 15 August to 30 September 2024 is a BFN of FY24, the services provided after 30 September 2024 are a BFN of FY25.</a:t>
            </a:r>
          </a:p>
          <a:p>
            <a:pPr lvl="2">
              <a:buFont typeface="Arial" pitchFamily="34" charset="0"/>
              <a:buChar char="•"/>
            </a:pPr>
            <a:r>
              <a:rPr lang="en-US" sz="1100" dirty="0">
                <a:latin typeface="Arial" pitchFamily="34" charset="0"/>
                <a:cs typeface="Arial" pitchFamily="34" charset="0"/>
              </a:rPr>
              <a:t> We have a BFNs problem - We are obligating FY24 funds for an FY25 need…current year money for a future year need.</a:t>
            </a:r>
          </a:p>
          <a:p>
            <a:pPr lvl="2">
              <a:buFont typeface="Arial" pitchFamily="34" charset="0"/>
              <a:buChar char="•"/>
            </a:pPr>
            <a:r>
              <a:rPr lang="en-US" sz="1100" dirty="0">
                <a:latin typeface="Arial" pitchFamily="34" charset="0"/>
                <a:cs typeface="Arial" pitchFamily="34" charset="0"/>
              </a:rPr>
              <a:t> But 3133 allows us to cross FYs… we can use FY24 funds for an FY25 need </a:t>
            </a:r>
            <a:r>
              <a:rPr lang="en-US" sz="1100" b="1" i="1" dirty="0">
                <a:latin typeface="Arial" pitchFamily="34" charset="0"/>
                <a:cs typeface="Arial" pitchFamily="34" charset="0"/>
              </a:rPr>
              <a:t>IF:</a:t>
            </a:r>
          </a:p>
          <a:p>
            <a:pPr lvl="3">
              <a:buFont typeface="Arial" pitchFamily="34" charset="0"/>
              <a:buChar char="•"/>
            </a:pPr>
            <a:r>
              <a:rPr lang="en-US" sz="1100" dirty="0">
                <a:latin typeface="Arial" pitchFamily="34" charset="0"/>
                <a:cs typeface="Arial" pitchFamily="34" charset="0"/>
              </a:rPr>
              <a:t>  Severable Service? Yes – Lawn Care.</a:t>
            </a:r>
          </a:p>
          <a:p>
            <a:pPr lvl="3">
              <a:buFont typeface="Arial" pitchFamily="34" charset="0"/>
              <a:buChar char="•"/>
            </a:pPr>
            <a:r>
              <a:rPr lang="en-US" sz="1100" dirty="0">
                <a:latin typeface="Arial" pitchFamily="34" charset="0"/>
                <a:cs typeface="Arial" pitchFamily="34" charset="0"/>
              </a:rPr>
              <a:t>  Begin in CY and end in next FY? Yes.</a:t>
            </a:r>
          </a:p>
          <a:p>
            <a:pPr lvl="3">
              <a:buFont typeface="Arial" pitchFamily="34" charset="0"/>
              <a:buChar char="•"/>
            </a:pPr>
            <a:r>
              <a:rPr lang="en-US" sz="1100" dirty="0">
                <a:latin typeface="Arial" pitchFamily="34" charset="0"/>
                <a:cs typeface="Arial" pitchFamily="34" charset="0"/>
              </a:rPr>
              <a:t>  No longer than 1 year? Yes. 15 August 2024 to 14 August 2025. </a:t>
            </a:r>
          </a:p>
          <a:p>
            <a:pPr>
              <a:buNone/>
            </a:pPr>
            <a:endParaRPr lang="en-US" sz="11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867835-5256-4A9C-A497-656AB895F6A6}" type="slidenum">
              <a:rPr lang="en-US" smtClean="0"/>
              <a:pPr/>
              <a:t>37</a:t>
            </a:fld>
            <a:endParaRPr lang="en-US" dirty="0"/>
          </a:p>
        </p:txBody>
      </p:sp>
    </p:spTree>
    <p:extLst>
      <p:ext uri="{BB962C8B-B14F-4D97-AF65-F5344CB8AC3E}">
        <p14:creationId xmlns:p14="http://schemas.microsoft.com/office/powerpoint/2010/main" val="34005788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pPr defTabSz="950793">
              <a:buNone/>
              <a:defRPr/>
            </a:pPr>
            <a:r>
              <a:rPr lang="en-US" sz="1100" u="sng" dirty="0">
                <a:latin typeface="Arial" pitchFamily="34" charset="0"/>
                <a:cs typeface="Arial" pitchFamily="34" charset="0"/>
              </a:rPr>
              <a:t>Instructor Comments</a:t>
            </a:r>
            <a:r>
              <a:rPr lang="en-US" sz="1100" dirty="0">
                <a:latin typeface="Arial" pitchFamily="34" charset="0"/>
                <a:cs typeface="Arial" pitchFamily="34" charset="0"/>
              </a:rPr>
              <a:t>:</a:t>
            </a:r>
          </a:p>
          <a:p>
            <a:pPr>
              <a:spcBef>
                <a:spcPts val="1248"/>
              </a:spcBef>
            </a:pPr>
            <a:r>
              <a:rPr lang="en-US" sz="1100" b="0" dirty="0">
                <a:latin typeface="Arial" pitchFamily="34" charset="0"/>
                <a:cs typeface="Arial" pitchFamily="34" charset="0"/>
              </a:rPr>
              <a:t>  Construction is treated as a non-severable service contract (unified outcome) and are a bona fide need of the fiscal year in which </a:t>
            </a:r>
            <a:r>
              <a:rPr lang="en-US" sz="1100" b="0" u="sng" dirty="0">
                <a:latin typeface="Arial" pitchFamily="34" charset="0"/>
                <a:cs typeface="Arial" pitchFamily="34" charset="0"/>
              </a:rPr>
              <a:t>construction must begin </a:t>
            </a:r>
            <a:r>
              <a:rPr lang="en-US" sz="1100" b="0" dirty="0">
                <a:latin typeface="Arial" pitchFamily="34" charset="0"/>
                <a:cs typeface="Arial" pitchFamily="34" charset="0"/>
              </a:rPr>
              <a:t>in order to meet the required delivery date.</a:t>
            </a:r>
          </a:p>
          <a:p>
            <a:pPr>
              <a:spcBef>
                <a:spcPts val="1248"/>
              </a:spcBef>
            </a:pPr>
            <a:r>
              <a:rPr lang="en-US" sz="1100" b="0" dirty="0">
                <a:latin typeface="Arial" pitchFamily="34" charset="0"/>
                <a:cs typeface="Arial" pitchFamily="34" charset="0"/>
              </a:rPr>
              <a:t>  Construction contracts may constitute a bona fide need of the fiscal year even though performance is not completed until the following fiscal year.</a:t>
            </a:r>
          </a:p>
          <a:p>
            <a:pPr>
              <a:buNone/>
            </a:pPr>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867835-5256-4A9C-A497-656AB895F6A6}" type="slidenum">
              <a:rPr lang="en-US" smtClean="0"/>
              <a:pPr/>
              <a:t>38</a:t>
            </a:fld>
            <a:endParaRPr lang="en-US" dirty="0"/>
          </a:p>
        </p:txBody>
      </p:sp>
    </p:spTree>
    <p:extLst>
      <p:ext uri="{BB962C8B-B14F-4D97-AF65-F5344CB8AC3E}">
        <p14:creationId xmlns:p14="http://schemas.microsoft.com/office/powerpoint/2010/main" val="25482357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74850" y="539750"/>
            <a:ext cx="3365500" cy="1893888"/>
          </a:xfrm>
        </p:spPr>
      </p:sp>
      <p:sp>
        <p:nvSpPr>
          <p:cNvPr id="3" name="Notes Placeholder 2"/>
          <p:cNvSpPr>
            <a:spLocks noGrp="1"/>
          </p:cNvSpPr>
          <p:nvPr>
            <p:ph type="body" idx="1"/>
          </p:nvPr>
        </p:nvSpPr>
        <p:spPr>
          <a:xfrm>
            <a:off x="731853" y="2591009"/>
            <a:ext cx="5851496" cy="6549860"/>
          </a:xfrm>
        </p:spPr>
        <p:txBody>
          <a:bodyPr>
            <a:noAutofit/>
          </a:bodyPr>
          <a:lstStyle/>
          <a:p>
            <a:pPr defTabSz="950793">
              <a:defRPr/>
            </a:pPr>
            <a:r>
              <a:rPr lang="en-US" sz="1100" dirty="0">
                <a:latin typeface="Arial" pitchFamily="34" charset="0"/>
                <a:cs typeface="Arial" pitchFamily="34" charset="0"/>
              </a:rPr>
              <a:t> Instructor Comments</a:t>
            </a:r>
          </a:p>
          <a:p>
            <a:pPr defTabSz="950793">
              <a:defRPr/>
            </a:pPr>
            <a:endParaRPr lang="en-US" sz="1100" dirty="0">
              <a:latin typeface="Arial" pitchFamily="34" charset="0"/>
              <a:cs typeface="Arial" pitchFamily="34" charset="0"/>
            </a:endParaRPr>
          </a:p>
          <a:p>
            <a:r>
              <a:rPr lang="en-US" sz="1100" dirty="0">
                <a:latin typeface="Arial" pitchFamily="34" charset="0"/>
                <a:cs typeface="Arial" pitchFamily="34" charset="0"/>
              </a:rPr>
              <a:t>  To analyze the bona fide need for construction, the agency should consider:</a:t>
            </a:r>
          </a:p>
          <a:p>
            <a:pPr lvl="1">
              <a:buFont typeface="Arial" pitchFamily="34" charset="0"/>
              <a:buChar char="•"/>
            </a:pPr>
            <a:r>
              <a:rPr lang="en-US" sz="1100" dirty="0">
                <a:latin typeface="Arial" pitchFamily="34" charset="0"/>
                <a:cs typeface="Arial" pitchFamily="34" charset="0"/>
              </a:rPr>
              <a:t> Normal weather conditions;</a:t>
            </a:r>
          </a:p>
          <a:p>
            <a:pPr lvl="1">
              <a:buFont typeface="Arial" pitchFamily="34" charset="0"/>
              <a:buChar char="•"/>
            </a:pPr>
            <a:r>
              <a:rPr lang="en-US" sz="1100" dirty="0">
                <a:latin typeface="Arial" pitchFamily="34" charset="0"/>
                <a:cs typeface="Arial" pitchFamily="34" charset="0"/>
              </a:rPr>
              <a:t> Required delivery date;</a:t>
            </a:r>
          </a:p>
          <a:p>
            <a:pPr lvl="1">
              <a:buFont typeface="Arial" pitchFamily="34" charset="0"/>
              <a:buChar char="•"/>
            </a:pPr>
            <a:r>
              <a:rPr lang="en-US" sz="1100" dirty="0">
                <a:latin typeface="Arial" pitchFamily="34" charset="0"/>
                <a:cs typeface="Arial" pitchFamily="34" charset="0"/>
              </a:rPr>
              <a:t> The date the Government intends to make facilities, sites, or tools available to the contractor; AND</a:t>
            </a:r>
          </a:p>
          <a:p>
            <a:pPr lvl="1">
              <a:buFont typeface="Arial" pitchFamily="34" charset="0"/>
              <a:buChar char="•"/>
            </a:pPr>
            <a:r>
              <a:rPr lang="en-US" sz="1100" dirty="0">
                <a:latin typeface="Arial" pitchFamily="34" charset="0"/>
                <a:cs typeface="Arial" pitchFamily="34" charset="0"/>
              </a:rPr>
              <a:t> The degree of actual control the Government has over when the contractor may begin work.</a:t>
            </a:r>
          </a:p>
          <a:p>
            <a:pPr lvl="1"/>
            <a:endParaRPr lang="en-US" sz="1100" dirty="0">
              <a:latin typeface="Arial" pitchFamily="34" charset="0"/>
              <a:cs typeface="Arial" pitchFamily="34" charset="0"/>
            </a:endParaRPr>
          </a:p>
          <a:p>
            <a:pPr>
              <a:defRPr/>
            </a:pPr>
            <a:r>
              <a:rPr lang="en-US" sz="1100" dirty="0">
                <a:latin typeface="Arial" pitchFamily="34" charset="0"/>
                <a:cs typeface="Arial" pitchFamily="34" charset="0"/>
              </a:rPr>
              <a:t>  The further these variables push into the next FY, the more likely the construction is a BFN of the next FY.</a:t>
            </a:r>
          </a:p>
          <a:p>
            <a:pPr lvl="1">
              <a:buNone/>
            </a:pPr>
            <a:endParaRPr lang="en-US" sz="1100" dirty="0">
              <a:latin typeface="Arial" pitchFamily="34" charset="0"/>
              <a:cs typeface="Arial" pitchFamily="34" charset="0"/>
            </a:endParaRPr>
          </a:p>
          <a:p>
            <a:r>
              <a:rPr lang="en-US" sz="1100" dirty="0">
                <a:latin typeface="Arial" pitchFamily="34" charset="0"/>
                <a:cs typeface="Arial" pitchFamily="34" charset="0"/>
              </a:rPr>
              <a:t> Hypo #1:  </a:t>
            </a:r>
            <a:r>
              <a:rPr lang="en-US" sz="1100" b="0" dirty="0">
                <a:latin typeface="Arial" pitchFamily="34" charset="0"/>
                <a:cs typeface="Arial" pitchFamily="34" charset="0"/>
              </a:rPr>
              <a:t>Our commander requires the construction of a helipad no later than 1 November 2024.  We awarded the contract on 15 August 2024 and the facilities were immediately available to the contractor.  The contractor is not available to commence work until 1 October 2024.  </a:t>
            </a:r>
          </a:p>
          <a:p>
            <a:pPr lvl="1">
              <a:buFont typeface="Arial" pitchFamily="34" charset="0"/>
              <a:buChar char="•"/>
            </a:pPr>
            <a:r>
              <a:rPr lang="en-US" sz="1100" dirty="0">
                <a:latin typeface="Arial" pitchFamily="34" charset="0"/>
                <a:cs typeface="Arial" pitchFamily="34" charset="0"/>
              </a:rPr>
              <a:t> BFN of FY24.  The BFN of construction is at contract award (FY24), even when completion is not until the next FY (FY25).  </a:t>
            </a:r>
          </a:p>
          <a:p>
            <a:pPr lvl="1">
              <a:buFont typeface="Arial" pitchFamily="34" charset="0"/>
              <a:buChar char="•"/>
            </a:pPr>
            <a:r>
              <a:rPr lang="en-US" sz="1100" dirty="0">
                <a:latin typeface="Arial" pitchFamily="34" charset="0"/>
                <a:cs typeface="Arial" pitchFamily="34" charset="0"/>
              </a:rPr>
              <a:t> Considerations: Facilities Available; Contractor starts relatively soon; Required Delivery is only 1 month into FY25.</a:t>
            </a:r>
          </a:p>
          <a:p>
            <a:pPr lvl="2"/>
            <a:endParaRPr lang="en-US" sz="1100" dirty="0">
              <a:latin typeface="Arial" pitchFamily="34" charset="0"/>
              <a:cs typeface="Arial" pitchFamily="34" charset="0"/>
            </a:endParaRPr>
          </a:p>
          <a:p>
            <a:r>
              <a:rPr lang="en-US" sz="1100" dirty="0">
                <a:latin typeface="Arial" pitchFamily="34" charset="0"/>
                <a:cs typeface="Arial" pitchFamily="34" charset="0"/>
              </a:rPr>
              <a:t> Hypo #2:  </a:t>
            </a:r>
            <a:r>
              <a:rPr lang="en-US" sz="1100" b="0" dirty="0">
                <a:latin typeface="Arial" pitchFamily="34" charset="0"/>
                <a:cs typeface="Arial" pitchFamily="34" charset="0"/>
              </a:rPr>
              <a:t>Our commander requires the construction of a helipad no later than 1 March 2025.  We awarded the contract on 15 August 2024.  However, the facilities will not be available until 1 November 2024.  The earliest the contractor can start is 1 December 2024.  However, the contractor can’t break ground until 1 March 2025 due to winter.   </a:t>
            </a:r>
          </a:p>
          <a:p>
            <a:pPr lvl="1">
              <a:buFont typeface="Arial" pitchFamily="34" charset="0"/>
              <a:buChar char="•"/>
            </a:pPr>
            <a:r>
              <a:rPr lang="en-US" sz="1100" dirty="0">
                <a:latin typeface="Arial" pitchFamily="34" charset="0"/>
                <a:cs typeface="Arial" pitchFamily="34" charset="0"/>
              </a:rPr>
              <a:t> BFN of FY25.  While the BFN of construction is generally at contract award (FY24), even when completion is not until the next FY (FY25), the more the following considerations push into FY25, the more likely the BFN is of FY25.  </a:t>
            </a:r>
          </a:p>
          <a:p>
            <a:pPr lvl="1">
              <a:buFont typeface="Arial" pitchFamily="34" charset="0"/>
              <a:buChar char="•"/>
            </a:pPr>
            <a:r>
              <a:rPr lang="en-US" sz="1100" dirty="0">
                <a:latin typeface="Arial" pitchFamily="34" charset="0"/>
                <a:cs typeface="Arial" pitchFamily="34" charset="0"/>
              </a:rPr>
              <a:t> Considerations: Required Delivery is well </a:t>
            </a:r>
            <a:r>
              <a:rPr lang="en-US" sz="1100">
                <a:latin typeface="Arial" pitchFamily="34" charset="0"/>
                <a:cs typeface="Arial" pitchFamily="34" charset="0"/>
              </a:rPr>
              <a:t>into FY25;  </a:t>
            </a:r>
            <a:r>
              <a:rPr lang="en-US" sz="1100" dirty="0">
                <a:latin typeface="Arial" pitchFamily="34" charset="0"/>
                <a:cs typeface="Arial" pitchFamily="34" charset="0"/>
              </a:rPr>
              <a:t>Facilities are not available </a:t>
            </a:r>
            <a:r>
              <a:rPr lang="en-US" sz="1100">
                <a:latin typeface="Arial" pitchFamily="34" charset="0"/>
                <a:cs typeface="Arial" pitchFamily="34" charset="0"/>
              </a:rPr>
              <a:t>until FY25; </a:t>
            </a:r>
            <a:r>
              <a:rPr lang="en-US" sz="1100" dirty="0">
                <a:latin typeface="Arial" pitchFamily="34" charset="0"/>
                <a:cs typeface="Arial" pitchFamily="34" charset="0"/>
              </a:rPr>
              <a:t>Contractor cannot start until well </a:t>
            </a:r>
            <a:r>
              <a:rPr lang="en-US" sz="1100">
                <a:latin typeface="Arial" pitchFamily="34" charset="0"/>
                <a:cs typeface="Arial" pitchFamily="34" charset="0"/>
              </a:rPr>
              <a:t>into FY25 </a:t>
            </a:r>
            <a:r>
              <a:rPr lang="en-US" sz="1100" dirty="0">
                <a:latin typeface="Arial" pitchFamily="34" charset="0"/>
                <a:cs typeface="Arial" pitchFamily="34" charset="0"/>
              </a:rPr>
              <a:t>due to their schedule AND due to weather.</a:t>
            </a:r>
          </a:p>
          <a:p>
            <a:pPr lvl="1"/>
            <a:endParaRPr lang="en-US" sz="11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F8447028-9459-43A8-8F53-259203CB3913}" type="slidenum">
              <a:rPr lang="en-US" smtClean="0"/>
              <a:pPr>
                <a:defRPr/>
              </a:pPr>
              <a:t>39</a:t>
            </a:fld>
            <a:endParaRPr lang="en-US" dirty="0"/>
          </a:p>
        </p:txBody>
      </p:sp>
    </p:spTree>
    <p:extLst>
      <p:ext uri="{BB962C8B-B14F-4D97-AF65-F5344CB8AC3E}">
        <p14:creationId xmlns:p14="http://schemas.microsoft.com/office/powerpoint/2010/main" val="2778656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pPr defTabSz="950793">
              <a:defRPr/>
            </a:pPr>
            <a:r>
              <a:rPr lang="en-US" sz="1100" dirty="0">
                <a:latin typeface="Arial" pitchFamily="34" charset="0"/>
                <a:cs typeface="Arial" pitchFamily="34" charset="0"/>
              </a:rPr>
              <a:t> Instructor Comments</a:t>
            </a:r>
          </a:p>
          <a:p>
            <a:pPr defTabSz="950793">
              <a:buNone/>
              <a:defRPr/>
            </a:pPr>
            <a:endParaRPr lang="en-US" sz="1100" b="0" dirty="0">
              <a:latin typeface="Arial" pitchFamily="34" charset="0"/>
              <a:cs typeface="Arial" pitchFamily="34" charset="0"/>
            </a:endParaRPr>
          </a:p>
          <a:p>
            <a:pPr marL="475397" lvl="1" defTabSz="950793">
              <a:defRPr/>
            </a:pPr>
            <a:r>
              <a:rPr lang="en-US" sz="1100" kern="0" dirty="0">
                <a:latin typeface="Arial" pitchFamily="34" charset="0"/>
                <a:cs typeface="Arial" pitchFamily="34" charset="0"/>
              </a:rPr>
              <a:t> Fiscal law matters because appropriated funds enable commanders to equip &amp; train the force; and fight our nation’s wars.</a:t>
            </a:r>
          </a:p>
          <a:p>
            <a:pPr defTabSz="950793">
              <a:defRPr/>
            </a:pPr>
            <a:endParaRPr lang="en-US" sz="1100" b="0" kern="0" dirty="0">
              <a:latin typeface="Arial" pitchFamily="34" charset="0"/>
              <a:cs typeface="Arial" pitchFamily="34" charset="0"/>
            </a:endParaRPr>
          </a:p>
          <a:p>
            <a:pPr marL="475397" lvl="1" defTabSz="950793">
              <a:defRPr/>
            </a:pPr>
            <a:r>
              <a:rPr lang="en-US" sz="1100" kern="0" dirty="0">
                <a:latin typeface="Arial" pitchFamily="34" charset="0"/>
                <a:cs typeface="Arial" pitchFamily="34" charset="0"/>
              </a:rPr>
              <a:t> Fiscal Law is the body of authority that governs the use of appropriated funds.</a:t>
            </a:r>
          </a:p>
          <a:p>
            <a:pPr defTabSz="950793">
              <a:buNone/>
              <a:defRPr/>
            </a:pPr>
            <a:endParaRPr lang="en-US" sz="1100" dirty="0">
              <a:latin typeface="+mn-lt"/>
            </a:endParaRPr>
          </a:p>
        </p:txBody>
      </p:sp>
      <p:sp>
        <p:nvSpPr>
          <p:cNvPr id="4" name="Slide Number Placeholder 3"/>
          <p:cNvSpPr>
            <a:spLocks noGrp="1"/>
          </p:cNvSpPr>
          <p:nvPr>
            <p:ph type="sldNum" sz="quarter" idx="10"/>
          </p:nvPr>
        </p:nvSpPr>
        <p:spPr/>
        <p:txBody>
          <a:bodyPr/>
          <a:lstStyle/>
          <a:p>
            <a:fld id="{9F867835-5256-4A9C-A497-656AB895F6A6}" type="slidenum">
              <a:rPr lang="en-US" smtClean="0"/>
              <a:pPr/>
              <a:t>4</a:t>
            </a:fld>
            <a:endParaRPr lang="en-US" dirty="0"/>
          </a:p>
        </p:txBody>
      </p:sp>
    </p:spTree>
    <p:extLst>
      <p:ext uri="{BB962C8B-B14F-4D97-AF65-F5344CB8AC3E}">
        <p14:creationId xmlns:p14="http://schemas.microsoft.com/office/powerpoint/2010/main" val="195324966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pPr defTabSz="950793">
              <a:defRPr/>
            </a:pPr>
            <a:r>
              <a:rPr lang="en-US" sz="1100" dirty="0">
                <a:latin typeface="Arial" pitchFamily="34" charset="0"/>
                <a:cs typeface="Arial" pitchFamily="34" charset="0"/>
              </a:rPr>
              <a:t> Instructor Comments</a:t>
            </a:r>
          </a:p>
          <a:p>
            <a:endParaRPr lang="en-US" sz="1100" dirty="0">
              <a:latin typeface="Arial" pitchFamily="34" charset="0"/>
              <a:cs typeface="Arial" pitchFamily="34" charset="0"/>
            </a:endParaRPr>
          </a:p>
          <a:p>
            <a:pPr lvl="1"/>
            <a:r>
              <a:rPr lang="en-US" sz="1100" dirty="0">
                <a:latin typeface="Arial" pitchFamily="34" charset="0"/>
                <a:cs typeface="Arial" pitchFamily="34" charset="0"/>
              </a:rPr>
              <a:t> Contracts for single training courses are considered similar to non-severable service contracts.</a:t>
            </a:r>
          </a:p>
          <a:p>
            <a:pPr lvl="1"/>
            <a:endParaRPr lang="en-US" sz="1100" dirty="0">
              <a:latin typeface="Arial" pitchFamily="34" charset="0"/>
              <a:cs typeface="Arial" pitchFamily="34" charset="0"/>
            </a:endParaRPr>
          </a:p>
          <a:p>
            <a:pPr lvl="1"/>
            <a:r>
              <a:rPr lang="en-US" sz="1100" dirty="0">
                <a:latin typeface="Arial" pitchFamily="34" charset="0"/>
                <a:cs typeface="Arial" pitchFamily="34" charset="0"/>
              </a:rPr>
              <a:t> Training contracts may be obligated in full with fiscal year money current at the time performance begins, even if the course extends into the next fiscal year.</a:t>
            </a:r>
          </a:p>
          <a:p>
            <a:pPr lvl="0"/>
            <a:endParaRPr lang="en-US" sz="1100" b="0" dirty="0">
              <a:latin typeface="Arial" pitchFamily="34" charset="0"/>
              <a:cs typeface="Arial" pitchFamily="34" charset="0"/>
            </a:endParaRPr>
          </a:p>
          <a:p>
            <a:pPr lvl="1"/>
            <a:r>
              <a:rPr lang="en-US" sz="1100" dirty="0">
                <a:latin typeface="Arial" pitchFamily="34" charset="0"/>
                <a:cs typeface="Arial" pitchFamily="34" charset="0"/>
              </a:rPr>
              <a:t> Training courses that begin on or after 1 October may constituted a bona fide need of the prior year if:</a:t>
            </a:r>
          </a:p>
          <a:p>
            <a:pPr lvl="2">
              <a:buFont typeface="Arial" pitchFamily="34" charset="0"/>
              <a:buChar char="•"/>
            </a:pPr>
            <a:r>
              <a:rPr lang="en-US" sz="1100" dirty="0">
                <a:latin typeface="Arial" pitchFamily="34" charset="0"/>
                <a:cs typeface="Arial" pitchFamily="34" charset="0"/>
              </a:rPr>
              <a:t> The agency has an immediate need for the training the prior year,</a:t>
            </a:r>
          </a:p>
          <a:p>
            <a:pPr lvl="2">
              <a:buFont typeface="Arial" pitchFamily="34" charset="0"/>
              <a:buChar char="•"/>
            </a:pPr>
            <a:r>
              <a:rPr lang="en-US" sz="1100" dirty="0">
                <a:latin typeface="Arial" pitchFamily="34" charset="0"/>
                <a:cs typeface="Arial" pitchFamily="34" charset="0"/>
              </a:rPr>
              <a:t> Scheduling is beyond the agency’s control, and</a:t>
            </a:r>
          </a:p>
          <a:p>
            <a:pPr lvl="2">
              <a:buFont typeface="Arial" pitchFamily="34" charset="0"/>
              <a:buChar char="•"/>
            </a:pPr>
            <a:r>
              <a:rPr lang="en-US" sz="1100" dirty="0">
                <a:latin typeface="Arial" pitchFamily="34" charset="0"/>
                <a:cs typeface="Arial" pitchFamily="34" charset="0"/>
              </a:rPr>
              <a:t> The time between award of the contract and performance is not excessive.</a:t>
            </a:r>
          </a:p>
          <a:p>
            <a:pPr lvl="2"/>
            <a:endParaRPr lang="en-US" sz="1100" dirty="0">
              <a:latin typeface="Arial" pitchFamily="34" charset="0"/>
              <a:cs typeface="Arial" pitchFamily="34" charset="0"/>
            </a:endParaRPr>
          </a:p>
          <a:p>
            <a:pPr lvl="1"/>
            <a:r>
              <a:rPr lang="en-US" sz="1100" dirty="0">
                <a:latin typeface="Arial" pitchFamily="34" charset="0"/>
                <a:cs typeface="Arial" pitchFamily="34" charset="0"/>
              </a:rPr>
              <a:t> Some multiple course training may be considered a severable service (i.e. an advance degree from an accredited university).</a:t>
            </a:r>
          </a:p>
          <a:p>
            <a:endParaRPr lang="en-US" sz="11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F8447028-9459-43A8-8F53-259203CB3913}" type="slidenum">
              <a:rPr lang="en-US" smtClean="0"/>
              <a:pPr>
                <a:defRPr/>
              </a:pPr>
              <a:t>40</a:t>
            </a:fld>
            <a:endParaRPr lang="en-US" dirty="0"/>
          </a:p>
        </p:txBody>
      </p:sp>
    </p:spTree>
    <p:extLst>
      <p:ext uri="{BB962C8B-B14F-4D97-AF65-F5344CB8AC3E}">
        <p14:creationId xmlns:p14="http://schemas.microsoft.com/office/powerpoint/2010/main" val="15537958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p:txBody>
          <a:bodyPr/>
          <a:lstStyle/>
          <a:p>
            <a:pPr>
              <a:defRPr/>
            </a:pPr>
            <a:fld id="{14EA5506-1D1F-4CFE-93CA-AE4276EF3DF6}" type="slidenum">
              <a:rPr lang="en-US" smtClean="0"/>
              <a:pPr>
                <a:defRPr/>
              </a:pPr>
              <a:t>41</a:t>
            </a:fld>
            <a:endParaRPr lang="en-US" dirty="0"/>
          </a:p>
        </p:txBody>
      </p:sp>
      <p:sp>
        <p:nvSpPr>
          <p:cNvPr id="71683" name="Rectangle 2"/>
          <p:cNvSpPr>
            <a:spLocks noGrp="1" noRot="1" noChangeAspect="1" noChangeArrowheads="1" noTextEdit="1"/>
          </p:cNvSpPr>
          <p:nvPr>
            <p:ph type="sldImg"/>
          </p:nvPr>
        </p:nvSpPr>
        <p:spPr>
          <a:xfrm>
            <a:off x="457200" y="720725"/>
            <a:ext cx="6400800" cy="3600450"/>
          </a:xfrm>
          <a:ln/>
        </p:spPr>
      </p:sp>
      <p:sp>
        <p:nvSpPr>
          <p:cNvPr id="71684" name="Rectangle 3"/>
          <p:cNvSpPr>
            <a:spLocks noGrp="1" noChangeArrowheads="1"/>
          </p:cNvSpPr>
          <p:nvPr>
            <p:ph type="body" idx="1"/>
          </p:nvPr>
        </p:nvSpPr>
        <p:spPr>
          <a:noFill/>
          <a:ln/>
        </p:spPr>
        <p:txBody>
          <a:bodyPr/>
          <a:lstStyle/>
          <a:p>
            <a:pPr defTabSz="950793">
              <a:defRPr/>
            </a:pPr>
            <a:r>
              <a:rPr lang="en-US" sz="1100" dirty="0">
                <a:latin typeface="Arial" pitchFamily="34" charset="0"/>
                <a:cs typeface="Arial" pitchFamily="34" charset="0"/>
              </a:rPr>
              <a:t> Instructor Comments</a:t>
            </a:r>
          </a:p>
          <a:p>
            <a:endParaRPr lang="en-US" sz="1100" dirty="0">
              <a:latin typeface="Arial" pitchFamily="34" charset="0"/>
              <a:cs typeface="Arial" pitchFamily="34" charset="0"/>
            </a:endParaRPr>
          </a:p>
          <a:p>
            <a:pPr lvl="0">
              <a:buNone/>
            </a:pPr>
            <a:r>
              <a:rPr lang="en-US" sz="1100" b="0" dirty="0">
                <a:latin typeface="Arial" pitchFamily="34" charset="0"/>
                <a:cs typeface="Arial" pitchFamily="34" charset="0"/>
              </a:rPr>
              <a:t>(Walk students through the analysis: classify the acquisition and then analyze the supply, service, or construction contract.)</a:t>
            </a:r>
          </a:p>
          <a:p>
            <a:pPr eaLnBrk="1" hangingPunct="1">
              <a:buNone/>
            </a:pPr>
            <a:endParaRPr lang="en-US" sz="1100" dirty="0">
              <a:latin typeface="Arial" pitchFamily="34" charset="0"/>
              <a:cs typeface="Arial" pitchFamily="34" charset="0"/>
            </a:endParaRPr>
          </a:p>
        </p:txBody>
      </p:sp>
    </p:spTree>
    <p:extLst>
      <p:ext uri="{BB962C8B-B14F-4D97-AF65-F5344CB8AC3E}">
        <p14:creationId xmlns:p14="http://schemas.microsoft.com/office/powerpoint/2010/main" val="108574290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p:txBody>
          <a:bodyPr/>
          <a:lstStyle/>
          <a:p>
            <a:pPr>
              <a:defRPr/>
            </a:pPr>
            <a:fld id="{14EA5506-1D1F-4CFE-93CA-AE4276EF3DF6}" type="slidenum">
              <a:rPr lang="en-US" smtClean="0"/>
              <a:pPr>
                <a:defRPr/>
              </a:pPr>
              <a:t>42</a:t>
            </a:fld>
            <a:endParaRPr lang="en-US" dirty="0"/>
          </a:p>
        </p:txBody>
      </p:sp>
      <p:sp>
        <p:nvSpPr>
          <p:cNvPr id="71683" name="Rectangle 2"/>
          <p:cNvSpPr>
            <a:spLocks noGrp="1" noRot="1" noChangeAspect="1" noChangeArrowheads="1" noTextEdit="1"/>
          </p:cNvSpPr>
          <p:nvPr>
            <p:ph type="sldImg"/>
          </p:nvPr>
        </p:nvSpPr>
        <p:spPr>
          <a:xfrm>
            <a:off x="457200" y="720725"/>
            <a:ext cx="6400800" cy="3600450"/>
          </a:xfrm>
          <a:ln/>
        </p:spPr>
      </p:sp>
      <p:sp>
        <p:nvSpPr>
          <p:cNvPr id="71684" name="Rectangle 3"/>
          <p:cNvSpPr>
            <a:spLocks noGrp="1" noChangeArrowheads="1"/>
          </p:cNvSpPr>
          <p:nvPr>
            <p:ph type="body" idx="1"/>
          </p:nvPr>
        </p:nvSpPr>
        <p:spPr>
          <a:noFill/>
          <a:ln/>
        </p:spPr>
        <p:txBody>
          <a:bodyPr/>
          <a:lstStyle/>
          <a:p>
            <a:pPr eaLnBrk="1" hangingPunct="1">
              <a:buNone/>
            </a:pPr>
            <a:r>
              <a:rPr lang="en-US" sz="900" b="1" dirty="0">
                <a:latin typeface="Arial" pitchFamily="34" charset="0"/>
                <a:cs typeface="Arial" pitchFamily="34" charset="0"/>
              </a:rPr>
              <a:t>Instruction Note:</a:t>
            </a:r>
          </a:p>
          <a:p>
            <a:pPr eaLnBrk="1" hangingPunct="1"/>
            <a:endParaRPr lang="en-US" sz="900" b="1" dirty="0">
              <a:latin typeface="Arial" pitchFamily="34" charset="0"/>
              <a:cs typeface="Arial" pitchFamily="34" charset="0"/>
            </a:endParaRPr>
          </a:p>
          <a:p>
            <a:pPr eaLnBrk="1" hangingPunct="1">
              <a:buNone/>
            </a:pPr>
            <a:r>
              <a:rPr lang="en-US" sz="900" b="1">
                <a:latin typeface="Arial" pitchFamily="34" charset="0"/>
                <a:cs typeface="Arial" pitchFamily="34" charset="0"/>
              </a:rPr>
              <a:t>Questions or comments about this briefing may be referred to the </a:t>
            </a:r>
            <a:r>
              <a:rPr lang="en-US" sz="900" b="1" i="0">
                <a:solidFill>
                  <a:srgbClr val="212529"/>
                </a:solidFill>
                <a:effectLst/>
                <a:latin typeface="Franklin Gothic Book" panose="020B0503020102020204" pitchFamily="34" charset="0"/>
              </a:rPr>
              <a:t>Training Developments Directorate (TDD)</a:t>
            </a:r>
            <a:r>
              <a:rPr lang="en-US" sz="900" b="1" baseline="0">
                <a:latin typeface="Arial" pitchFamily="34" charset="0"/>
                <a:cs typeface="Arial" pitchFamily="34" charset="0"/>
              </a:rPr>
              <a:t>, </a:t>
            </a:r>
            <a:r>
              <a:rPr lang="en-US" sz="900" b="1">
                <a:latin typeface="Arial" pitchFamily="34" charset="0"/>
                <a:cs typeface="Arial" pitchFamily="34" charset="0"/>
              </a:rPr>
              <a:t>The Judge Advocate General’s Legal Center and School at https://tjaglcs.army.mil/Home/TJAGLCS-Support.</a:t>
            </a:r>
          </a:p>
          <a:p>
            <a:pPr marL="0" lvl="3" eaLnBrk="1" hangingPunct="1"/>
            <a:endParaRPr lang="en-US" sz="1100" dirty="0">
              <a:latin typeface="Arial" pitchFamily="34" charset="0"/>
            </a:endParaRPr>
          </a:p>
          <a:p>
            <a:pPr marL="0" lvl="3" eaLnBrk="1" hangingPunct="1"/>
            <a:r>
              <a:rPr lang="en-US" sz="1100" dirty="0">
                <a:latin typeface="Arial" pitchFamily="34" charset="0"/>
              </a:rPr>
              <a:t>For a discussion of “amount” – checkout our STP concerning the Anti-Deficiency Act.</a:t>
            </a:r>
          </a:p>
          <a:p>
            <a:pPr marL="595612" lvl="3" eaLnBrk="1" hangingPunct="1"/>
            <a:endParaRPr lang="en-US" sz="1100" dirty="0">
              <a:latin typeface="Arial" pitchFamily="34" charset="0"/>
            </a:endParaRPr>
          </a:p>
        </p:txBody>
      </p:sp>
    </p:spTree>
    <p:extLst>
      <p:ext uri="{BB962C8B-B14F-4D97-AF65-F5344CB8AC3E}">
        <p14:creationId xmlns:p14="http://schemas.microsoft.com/office/powerpoint/2010/main" val="1298230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471488" y="728663"/>
            <a:ext cx="6375400" cy="3586162"/>
          </a:xfrm>
          <a:ln/>
        </p:spPr>
      </p:sp>
      <p:sp>
        <p:nvSpPr>
          <p:cNvPr id="57347" name="Rectangle 4"/>
          <p:cNvSpPr>
            <a:spLocks noGrp="1" noChangeArrowheads="1"/>
          </p:cNvSpPr>
          <p:nvPr>
            <p:ph type="body" idx="1"/>
          </p:nvPr>
        </p:nvSpPr>
        <p:spPr>
          <a:noFill/>
          <a:ln w="9525"/>
        </p:spPr>
        <p:txBody>
          <a:bodyPr/>
          <a:lstStyle/>
          <a:p>
            <a:pPr defTabSz="950793"/>
            <a:r>
              <a:rPr lang="en-US" sz="1100" dirty="0"/>
              <a:t>  Instructor Comments</a:t>
            </a:r>
          </a:p>
          <a:p>
            <a:pPr defTabSz="950793"/>
            <a:endParaRPr lang="en-US" sz="1100" b="0" dirty="0"/>
          </a:p>
          <a:p>
            <a:pPr lvl="1"/>
            <a:r>
              <a:rPr lang="en-US" sz="1100" dirty="0"/>
              <a:t>  Constitutional Framework // Separation of Powers</a:t>
            </a:r>
          </a:p>
          <a:p>
            <a:endParaRPr lang="en-US" sz="1100" dirty="0"/>
          </a:p>
          <a:p>
            <a:pPr lvl="1">
              <a:buFont typeface="Arial" pitchFamily="34" charset="0"/>
              <a:buChar char="•"/>
            </a:pPr>
            <a:r>
              <a:rPr lang="en-US" sz="1100" dirty="0"/>
              <a:t>  President = Commander in Chief (U.S. Const. Art. II, § 2).</a:t>
            </a:r>
          </a:p>
          <a:p>
            <a:pPr>
              <a:buFont typeface="Arial" pitchFamily="34" charset="0"/>
              <a:buChar char="•"/>
            </a:pPr>
            <a:endParaRPr lang="en-US" sz="1100" dirty="0"/>
          </a:p>
          <a:p>
            <a:pPr lvl="1">
              <a:buFont typeface="Arial" pitchFamily="34" charset="0"/>
              <a:buChar char="•"/>
            </a:pPr>
            <a:r>
              <a:rPr lang="en-US" sz="1100" dirty="0"/>
              <a:t>  Congress = Provides for the common defense (U.S. Const. Art I, Sec 8).</a:t>
            </a:r>
          </a:p>
          <a:p>
            <a:pPr>
              <a:buFont typeface="Arial" pitchFamily="34" charset="0"/>
              <a:buChar char="•"/>
            </a:pPr>
            <a:endParaRPr lang="en-US" sz="1100" dirty="0"/>
          </a:p>
          <a:p>
            <a:pPr lvl="1">
              <a:buFont typeface="Arial" pitchFamily="34" charset="0"/>
              <a:buChar char="•"/>
            </a:pPr>
            <a:r>
              <a:rPr lang="en-US" sz="1100" dirty="0"/>
              <a:t>  Creates a tension </a:t>
            </a:r>
          </a:p>
          <a:p>
            <a:pPr>
              <a:buFont typeface="Arial" pitchFamily="34" charset="0"/>
              <a:buChar char="•"/>
            </a:pPr>
            <a:endParaRPr lang="en-US" sz="1100" dirty="0"/>
          </a:p>
          <a:p>
            <a:pPr lvl="1">
              <a:buFont typeface="Arial" pitchFamily="34" charset="0"/>
              <a:buChar char="•"/>
            </a:pPr>
            <a:r>
              <a:rPr lang="en-US" sz="1100" dirty="0"/>
              <a:t>  Executive meet POTUS’ end-state using funds appropriated by Congress</a:t>
            </a:r>
          </a:p>
          <a:p>
            <a:pPr lvl="1">
              <a:buFont typeface="Arial" pitchFamily="34" charset="0"/>
              <a:buChar char="•"/>
            </a:pPr>
            <a:endParaRPr lang="en-US" sz="1100" dirty="0"/>
          </a:p>
          <a:p>
            <a:pPr lvl="1">
              <a:buFont typeface="Arial" pitchFamily="34" charset="0"/>
              <a:buChar char="•"/>
            </a:pPr>
            <a:r>
              <a:rPr lang="en-US" sz="1100" dirty="0"/>
              <a:t>  The fiscal law attorney sits at this intersection – navigating congressional authority on behalf of her executive agency</a:t>
            </a:r>
          </a:p>
          <a:p>
            <a:pPr>
              <a:buFont typeface="Arial" pitchFamily="34" charset="0"/>
              <a:buNone/>
            </a:pPr>
            <a:endParaRPr lang="en-US" sz="1100" dirty="0"/>
          </a:p>
        </p:txBody>
      </p:sp>
    </p:spTree>
    <p:extLst>
      <p:ext uri="{BB962C8B-B14F-4D97-AF65-F5344CB8AC3E}">
        <p14:creationId xmlns:p14="http://schemas.microsoft.com/office/powerpoint/2010/main" val="3447866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pPr defTabSz="950793">
              <a:defRPr/>
            </a:pPr>
            <a:r>
              <a:rPr lang="en-US" sz="1100" dirty="0">
                <a:latin typeface="Arial" pitchFamily="34" charset="0"/>
                <a:cs typeface="Arial" pitchFamily="34" charset="0"/>
              </a:rPr>
              <a:t> Instructor Comments</a:t>
            </a:r>
          </a:p>
          <a:p>
            <a:pPr defTabSz="950793">
              <a:buNone/>
              <a:defRPr/>
            </a:pPr>
            <a:endParaRPr lang="en-US" sz="1100" dirty="0">
              <a:latin typeface="Arial" pitchFamily="34" charset="0"/>
              <a:cs typeface="Arial" pitchFamily="34" charset="0"/>
            </a:endParaRPr>
          </a:p>
          <a:p>
            <a:pPr lvl="1"/>
            <a:r>
              <a:rPr lang="en-US" sz="1100" dirty="0">
                <a:latin typeface="Arial" pitchFamily="34" charset="0"/>
                <a:cs typeface="Arial" pitchFamily="34" charset="0"/>
              </a:rPr>
              <a:t> Fiscal Funding Framework</a:t>
            </a:r>
          </a:p>
          <a:p>
            <a:pPr lvl="2">
              <a:buFont typeface="Arial" pitchFamily="34" charset="0"/>
              <a:buChar char="•"/>
            </a:pPr>
            <a:r>
              <a:rPr lang="en-US" sz="1100" dirty="0">
                <a:latin typeface="Arial" pitchFamily="34" charset="0"/>
                <a:cs typeface="Arial" pitchFamily="34" charset="0"/>
              </a:rPr>
              <a:t> U.S. Constitution, Art. II, § 2, Clause 1 – “The President shall be the Commander in Chief of the Army and Navy of the United States…”</a:t>
            </a:r>
          </a:p>
          <a:p>
            <a:pPr lvl="2">
              <a:buFont typeface="Arial" pitchFamily="34" charset="0"/>
              <a:buChar char="•"/>
            </a:pPr>
            <a:r>
              <a:rPr lang="en-US" sz="1100" dirty="0">
                <a:latin typeface="Arial" pitchFamily="34" charset="0"/>
                <a:cs typeface="Arial" pitchFamily="34" charset="0"/>
              </a:rPr>
              <a:t> U.S. Constitution, Art. I, § 8, Clause 7 – “The Congress shall have power to…provide for the common defense…”</a:t>
            </a:r>
          </a:p>
          <a:p>
            <a:pPr lvl="2">
              <a:buFont typeface="Arial" pitchFamily="34" charset="0"/>
              <a:buChar char="•"/>
            </a:pPr>
            <a:r>
              <a:rPr lang="en-US" sz="1100" dirty="0">
                <a:latin typeface="Arial" pitchFamily="34" charset="0"/>
                <a:cs typeface="Arial" pitchFamily="34" charset="0"/>
              </a:rPr>
              <a:t> U.S. Constitution, Art. 1, § 9, Clause 7 – “No money shall be drawn from the Treasury, but in consequence of appropriations made by law…”</a:t>
            </a:r>
          </a:p>
          <a:p>
            <a:pPr>
              <a:buFont typeface="Arial" pitchFamily="34" charset="0"/>
              <a:buNone/>
            </a:pPr>
            <a:endParaRPr lang="en-US" sz="1100" dirty="0">
              <a:latin typeface="Arial" pitchFamily="34" charset="0"/>
              <a:cs typeface="Arial" pitchFamily="34" charset="0"/>
            </a:endParaRPr>
          </a:p>
          <a:p>
            <a:pPr lvl="1"/>
            <a:r>
              <a:rPr lang="en-US" sz="1100" dirty="0">
                <a:latin typeface="Arial" pitchFamily="34" charset="0"/>
                <a:cs typeface="Arial" pitchFamily="34" charset="0"/>
              </a:rPr>
              <a:t> Established Rule</a:t>
            </a:r>
          </a:p>
          <a:p>
            <a:pPr lvl="2">
              <a:buFont typeface="Arial" pitchFamily="34" charset="0"/>
              <a:buChar char="•"/>
            </a:pPr>
            <a:r>
              <a:rPr lang="en-US" sz="1100" dirty="0">
                <a:latin typeface="Arial" pitchFamily="34" charset="0"/>
                <a:cs typeface="Arial" pitchFamily="34" charset="0"/>
              </a:rPr>
              <a:t> The expenditure of public funds is proper </a:t>
            </a:r>
            <a:r>
              <a:rPr lang="en-US" sz="1100" u="sng" dirty="0">
                <a:latin typeface="Arial" pitchFamily="34" charset="0"/>
                <a:cs typeface="Arial" pitchFamily="34" charset="0"/>
              </a:rPr>
              <a:t>only when authorized </a:t>
            </a:r>
            <a:r>
              <a:rPr lang="en-US" sz="1100" dirty="0">
                <a:latin typeface="Arial" pitchFamily="34" charset="0"/>
                <a:cs typeface="Arial" pitchFamily="34" charset="0"/>
              </a:rPr>
              <a:t>by Congress, not that public funds may be expended unless prohibited by Congress.  U.S. v. MacCollom, 426 U.S. 317 (1976).</a:t>
            </a:r>
          </a:p>
          <a:p>
            <a:pPr>
              <a:buFont typeface="Arial" pitchFamily="34" charset="0"/>
              <a:buNone/>
            </a:pPr>
            <a:endParaRPr lang="en-US" sz="1100" dirty="0">
              <a:solidFill>
                <a:schemeClr val="accent6">
                  <a:lumMod val="75000"/>
                </a:schemeClr>
              </a:solidFill>
              <a:latin typeface="Arial" pitchFamily="34" charset="0"/>
              <a:cs typeface="Arial" pitchFamily="34" charset="0"/>
            </a:endParaRPr>
          </a:p>
          <a:p>
            <a:pPr lvl="1"/>
            <a:r>
              <a:rPr lang="en-US" sz="1100" dirty="0">
                <a:latin typeface="Arial" pitchFamily="34" charset="0"/>
                <a:cs typeface="Arial" pitchFamily="34" charset="0"/>
              </a:rPr>
              <a:t> So What?</a:t>
            </a:r>
          </a:p>
          <a:p>
            <a:pPr marL="950793" lvl="2" defTabSz="950793">
              <a:buFont typeface="Arial" pitchFamily="34" charset="0"/>
              <a:buChar char="•"/>
              <a:defRPr/>
            </a:pPr>
            <a:r>
              <a:rPr lang="en-US" sz="1100" dirty="0">
                <a:latin typeface="Arial" pitchFamily="34" charset="0"/>
                <a:cs typeface="Arial" pitchFamily="34" charset="0"/>
              </a:rPr>
              <a:t> No money may be spent without </a:t>
            </a:r>
            <a:r>
              <a:rPr lang="en-US" sz="1100" u="sng" dirty="0">
                <a:latin typeface="Arial" pitchFamily="34" charset="0"/>
                <a:cs typeface="Arial" pitchFamily="34" charset="0"/>
              </a:rPr>
              <a:t>affirmative authority to spend money</a:t>
            </a:r>
            <a:r>
              <a:rPr lang="en-US" sz="1100" dirty="0">
                <a:latin typeface="Arial" pitchFamily="34" charset="0"/>
                <a:cs typeface="Arial" pitchFamily="34" charset="0"/>
              </a:rPr>
              <a:t>.</a:t>
            </a:r>
            <a:endParaRPr lang="en-US" sz="1100" u="sng" dirty="0">
              <a:latin typeface="Arial" pitchFamily="34" charset="0"/>
              <a:cs typeface="Arial" pitchFamily="34" charset="0"/>
            </a:endParaRPr>
          </a:p>
          <a:p>
            <a:pPr lvl="2">
              <a:buFont typeface="Arial" pitchFamily="34" charset="0"/>
              <a:buChar char="•"/>
            </a:pPr>
            <a:r>
              <a:rPr lang="en-US" sz="1100" dirty="0">
                <a:latin typeface="Arial" pitchFamily="34" charset="0"/>
                <a:cs typeface="Arial" pitchFamily="34" charset="0"/>
              </a:rPr>
              <a:t> In contrast to “show me where it says this is prohibited,” fiscal law requires us to ask “show me where in the statute it says I can do this.”</a:t>
            </a:r>
          </a:p>
          <a:p>
            <a:pPr defTabSz="950793">
              <a:defRPr/>
            </a:pPr>
            <a:endParaRPr lang="en-US" sz="11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867835-5256-4A9C-A497-656AB895F6A6}" type="slidenum">
              <a:rPr lang="en-US" smtClean="0"/>
              <a:pPr/>
              <a:t>6</a:t>
            </a:fld>
            <a:endParaRPr lang="en-US" dirty="0"/>
          </a:p>
        </p:txBody>
      </p:sp>
    </p:spTree>
    <p:extLst>
      <p:ext uri="{BB962C8B-B14F-4D97-AF65-F5344CB8AC3E}">
        <p14:creationId xmlns:p14="http://schemas.microsoft.com/office/powerpoint/2010/main" val="3555997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Autofit/>
          </a:bodyPr>
          <a:lstStyle/>
          <a:p>
            <a:pPr defTabSz="950793">
              <a:defRPr/>
            </a:pPr>
            <a:r>
              <a:rPr lang="en-US" sz="1100" dirty="0">
                <a:latin typeface="Arial" pitchFamily="34" charset="0"/>
                <a:cs typeface="Arial" pitchFamily="34" charset="0"/>
              </a:rPr>
              <a:t> Instructor Comments</a:t>
            </a:r>
          </a:p>
          <a:p>
            <a:pPr defTabSz="950793">
              <a:buNone/>
              <a:defRPr/>
            </a:pPr>
            <a:endParaRPr lang="en-US" sz="1100" dirty="0">
              <a:latin typeface="Arial" pitchFamily="34" charset="0"/>
              <a:cs typeface="Arial" pitchFamily="34" charset="0"/>
            </a:endParaRPr>
          </a:p>
          <a:p>
            <a:pPr lvl="1"/>
            <a:r>
              <a:rPr lang="en-US" sz="1100" dirty="0">
                <a:latin typeface="Arial" pitchFamily="34" charset="0"/>
                <a:cs typeface="Arial" pitchFamily="34" charset="0"/>
              </a:rPr>
              <a:t> When procuring services or goods, the expenditure of appropriated funds must satisfy purpose, time, and amount requirements. </a:t>
            </a:r>
          </a:p>
          <a:p>
            <a:endParaRPr lang="en-US" sz="1100" dirty="0">
              <a:latin typeface="Arial" pitchFamily="34" charset="0"/>
              <a:cs typeface="Arial" pitchFamily="34" charset="0"/>
            </a:endParaRPr>
          </a:p>
          <a:p>
            <a:pPr lvl="1"/>
            <a:r>
              <a:rPr lang="en-US" sz="1100" dirty="0">
                <a:latin typeface="Arial" pitchFamily="34" charset="0"/>
                <a:cs typeface="Arial" pitchFamily="34" charset="0"/>
              </a:rPr>
              <a:t> Congress imposes its will through these three legislative controls:</a:t>
            </a:r>
          </a:p>
          <a:p>
            <a:endParaRPr lang="en-US" sz="1100" dirty="0">
              <a:latin typeface="Arial" pitchFamily="34" charset="0"/>
              <a:cs typeface="Arial" pitchFamily="34" charset="0"/>
            </a:endParaRPr>
          </a:p>
          <a:p>
            <a:pPr lvl="1"/>
            <a:r>
              <a:rPr lang="en-US" sz="1100" b="1" dirty="0">
                <a:solidFill>
                  <a:schemeClr val="tx2">
                    <a:lumMod val="75000"/>
                  </a:schemeClr>
                </a:solidFill>
                <a:latin typeface="Arial" pitchFamily="34" charset="0"/>
                <a:cs typeface="Arial" pitchFamily="34" charset="0"/>
              </a:rPr>
              <a:t> Purpose:</a:t>
            </a:r>
            <a:r>
              <a:rPr lang="en-US" sz="1100" dirty="0">
                <a:solidFill>
                  <a:schemeClr val="tx2">
                    <a:lumMod val="75000"/>
                  </a:schemeClr>
                </a:solidFill>
                <a:latin typeface="Arial" pitchFamily="34" charset="0"/>
                <a:cs typeface="Arial" pitchFamily="34" charset="0"/>
              </a:rPr>
              <a:t> </a:t>
            </a:r>
          </a:p>
          <a:p>
            <a:pPr lvl="2">
              <a:buFont typeface="Arial" pitchFamily="34" charset="0"/>
              <a:buChar char="•"/>
            </a:pPr>
            <a:r>
              <a:rPr lang="en-US" sz="1100" dirty="0">
                <a:latin typeface="Arial" pitchFamily="34" charset="0"/>
                <a:cs typeface="Arial" pitchFamily="34" charset="0"/>
              </a:rPr>
              <a:t> Obligations must be for a proper purpose: Express Authority or the Necessary Expense Test (31 USC 1301(a)).</a:t>
            </a:r>
          </a:p>
          <a:p>
            <a:pPr lvl="2" defTabSz="986258">
              <a:buFont typeface="Arial" pitchFamily="34" charset="0"/>
              <a:buChar char="•"/>
              <a:defRPr/>
            </a:pPr>
            <a:r>
              <a:rPr lang="en-US" sz="1100" dirty="0">
                <a:solidFill>
                  <a:schemeClr val="tx2">
                    <a:lumMod val="75000"/>
                  </a:schemeClr>
                </a:solidFill>
                <a:latin typeface="Arial" pitchFamily="34" charset="0"/>
                <a:cs typeface="Arial" pitchFamily="34" charset="0"/>
              </a:rPr>
              <a:t> Am I using the right “color” of money? </a:t>
            </a:r>
          </a:p>
          <a:p>
            <a:endParaRPr lang="en-US" sz="1100" dirty="0">
              <a:latin typeface="Arial" pitchFamily="34" charset="0"/>
              <a:cs typeface="Arial" pitchFamily="34" charset="0"/>
            </a:endParaRPr>
          </a:p>
          <a:p>
            <a:pPr lvl="1"/>
            <a:r>
              <a:rPr lang="en-US" sz="1100" b="1" dirty="0">
                <a:solidFill>
                  <a:schemeClr val="tx2">
                    <a:lumMod val="75000"/>
                  </a:schemeClr>
                </a:solidFill>
                <a:latin typeface="Arial" pitchFamily="34" charset="0"/>
                <a:cs typeface="Arial" pitchFamily="34" charset="0"/>
              </a:rPr>
              <a:t> Time:</a:t>
            </a:r>
            <a:r>
              <a:rPr lang="en-US" sz="1100" dirty="0">
                <a:solidFill>
                  <a:schemeClr val="tx2">
                    <a:lumMod val="75000"/>
                  </a:schemeClr>
                </a:solidFill>
                <a:latin typeface="Arial" pitchFamily="34" charset="0"/>
                <a:cs typeface="Arial" pitchFamily="34" charset="0"/>
              </a:rPr>
              <a:t> </a:t>
            </a:r>
            <a:endParaRPr lang="en-US" sz="1100" dirty="0">
              <a:latin typeface="Arial" pitchFamily="34" charset="0"/>
              <a:cs typeface="Arial" pitchFamily="34" charset="0"/>
            </a:endParaRPr>
          </a:p>
          <a:p>
            <a:pPr lvl="2">
              <a:buFont typeface="Arial" pitchFamily="34" charset="0"/>
              <a:buChar char="•"/>
            </a:pPr>
            <a:r>
              <a:rPr lang="en-US" sz="1100" dirty="0">
                <a:latin typeface="Arial" pitchFamily="34" charset="0"/>
                <a:cs typeface="Arial" pitchFamily="34" charset="0"/>
              </a:rPr>
              <a:t> Obligations must occur during the right Time – the period of availability:  Bona Fide Needs Rule IAW 31 USC 1502, 1552.</a:t>
            </a:r>
          </a:p>
          <a:p>
            <a:pPr lvl="2" defTabSz="986258">
              <a:buFont typeface="Arial" pitchFamily="34" charset="0"/>
              <a:buChar char="•"/>
              <a:defRPr/>
            </a:pPr>
            <a:r>
              <a:rPr lang="en-US" sz="1100" dirty="0">
                <a:solidFill>
                  <a:schemeClr val="tx2">
                    <a:lumMod val="75000"/>
                  </a:schemeClr>
                </a:solidFill>
                <a:latin typeface="Arial" pitchFamily="34" charset="0"/>
                <a:cs typeface="Arial" pitchFamily="34" charset="0"/>
              </a:rPr>
              <a:t> Am I using the correct FY’s money? </a:t>
            </a:r>
            <a:endParaRPr lang="en-US" sz="1100" dirty="0">
              <a:latin typeface="Arial" pitchFamily="34" charset="0"/>
              <a:cs typeface="Arial" pitchFamily="34" charset="0"/>
            </a:endParaRPr>
          </a:p>
          <a:p>
            <a:endParaRPr lang="en-US" sz="1100" dirty="0">
              <a:latin typeface="Arial" pitchFamily="34" charset="0"/>
              <a:cs typeface="Arial" pitchFamily="34" charset="0"/>
            </a:endParaRPr>
          </a:p>
          <a:p>
            <a:pPr lvl="1"/>
            <a:r>
              <a:rPr lang="en-US" sz="1100" b="1" dirty="0">
                <a:solidFill>
                  <a:schemeClr val="tx2">
                    <a:lumMod val="75000"/>
                  </a:schemeClr>
                </a:solidFill>
                <a:latin typeface="Arial" pitchFamily="34" charset="0"/>
                <a:cs typeface="Arial" pitchFamily="34" charset="0"/>
              </a:rPr>
              <a:t> Amount:</a:t>
            </a:r>
            <a:r>
              <a:rPr lang="en-US" sz="1100" dirty="0">
                <a:solidFill>
                  <a:schemeClr val="tx2">
                    <a:lumMod val="75000"/>
                  </a:schemeClr>
                </a:solidFill>
                <a:latin typeface="Arial" pitchFamily="34" charset="0"/>
                <a:cs typeface="Arial" pitchFamily="34" charset="0"/>
              </a:rPr>
              <a:t> </a:t>
            </a:r>
          </a:p>
          <a:p>
            <a:pPr lvl="2">
              <a:buFont typeface="Arial" pitchFamily="34" charset="0"/>
              <a:buChar char="•"/>
            </a:pPr>
            <a:r>
              <a:rPr lang="en-US" sz="1100" dirty="0">
                <a:latin typeface="Arial" pitchFamily="34" charset="0"/>
                <a:cs typeface="Arial" pitchFamily="34" charset="0"/>
              </a:rPr>
              <a:t> Obligations must be within the amounts authorized by congress: Anti-Deficiency Act IAW 31 USC 1341-44, 1511-17.</a:t>
            </a:r>
          </a:p>
          <a:p>
            <a:pPr lvl="2">
              <a:buFont typeface="Arial" pitchFamily="34" charset="0"/>
              <a:buChar char="•"/>
            </a:pPr>
            <a:r>
              <a:rPr lang="en-US" sz="1100" dirty="0">
                <a:solidFill>
                  <a:schemeClr val="tx2">
                    <a:lumMod val="75000"/>
                  </a:schemeClr>
                </a:solidFill>
                <a:latin typeface="Arial" pitchFamily="34" charset="0"/>
                <a:cs typeface="Arial" pitchFamily="34" charset="0"/>
              </a:rPr>
              <a:t> Do I have enough of the right money?</a:t>
            </a:r>
            <a:endParaRPr lang="en-US" sz="1100" dirty="0">
              <a:latin typeface="Arial" pitchFamily="34" charset="0"/>
              <a:cs typeface="Arial" pitchFamily="34" charset="0"/>
            </a:endParaRPr>
          </a:p>
          <a:p>
            <a:endParaRPr lang="en-US" sz="11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867835-5256-4A9C-A497-656AB895F6A6}" type="slidenum">
              <a:rPr lang="en-US" smtClean="0"/>
              <a:pPr/>
              <a:t>7</a:t>
            </a:fld>
            <a:endParaRPr lang="en-US" dirty="0"/>
          </a:p>
        </p:txBody>
      </p:sp>
    </p:spTree>
    <p:extLst>
      <p:ext uri="{BB962C8B-B14F-4D97-AF65-F5344CB8AC3E}">
        <p14:creationId xmlns:p14="http://schemas.microsoft.com/office/powerpoint/2010/main" val="1231891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normAutofit/>
          </a:bodyPr>
          <a:lstStyle/>
          <a:p>
            <a:pPr>
              <a:buNone/>
            </a:pPr>
            <a:endParaRPr lang="en-US" sz="1100" dirty="0">
              <a:latin typeface="+mn-lt"/>
            </a:endParaRPr>
          </a:p>
        </p:txBody>
      </p:sp>
      <p:sp>
        <p:nvSpPr>
          <p:cNvPr id="4" name="Slide Number Placeholder 3"/>
          <p:cNvSpPr>
            <a:spLocks noGrp="1"/>
          </p:cNvSpPr>
          <p:nvPr>
            <p:ph type="sldNum" sz="quarter" idx="10"/>
          </p:nvPr>
        </p:nvSpPr>
        <p:spPr/>
        <p:txBody>
          <a:bodyPr/>
          <a:lstStyle/>
          <a:p>
            <a:fld id="{9F867835-5256-4A9C-A497-656AB895F6A6}" type="slidenum">
              <a:rPr lang="en-US" smtClean="0"/>
              <a:pPr/>
              <a:t>8</a:t>
            </a:fld>
            <a:endParaRPr lang="en-US" dirty="0"/>
          </a:p>
        </p:txBody>
      </p:sp>
    </p:spTree>
    <p:extLst>
      <p:ext uri="{BB962C8B-B14F-4D97-AF65-F5344CB8AC3E}">
        <p14:creationId xmlns:p14="http://schemas.microsoft.com/office/powerpoint/2010/main" val="1563150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696913"/>
            <a:ext cx="4024312" cy="2265362"/>
          </a:xfrm>
        </p:spPr>
      </p:sp>
      <p:sp>
        <p:nvSpPr>
          <p:cNvPr id="3" name="Notes Placeholder 2"/>
          <p:cNvSpPr>
            <a:spLocks noGrp="1"/>
          </p:cNvSpPr>
          <p:nvPr>
            <p:ph type="body" idx="1"/>
          </p:nvPr>
        </p:nvSpPr>
        <p:spPr>
          <a:xfrm>
            <a:off x="731853" y="3143407"/>
            <a:ext cx="5851496" cy="5737703"/>
          </a:xfrm>
        </p:spPr>
        <p:txBody>
          <a:bodyPr>
            <a:noAutofit/>
          </a:bodyPr>
          <a:lstStyle/>
          <a:p>
            <a:pPr defTabSz="950793">
              <a:spcBef>
                <a:spcPts val="0"/>
              </a:spcBef>
              <a:defRPr/>
            </a:pPr>
            <a:r>
              <a:rPr lang="en-US" sz="1100" dirty="0">
                <a:latin typeface="Arial" pitchFamily="34" charset="0"/>
                <a:cs typeface="Arial" pitchFamily="34" charset="0"/>
              </a:rPr>
              <a:t> Instructor Comments</a:t>
            </a:r>
          </a:p>
          <a:p>
            <a:pPr defTabSz="950793">
              <a:spcBef>
                <a:spcPts val="0"/>
              </a:spcBef>
              <a:defRPr/>
            </a:pPr>
            <a:endParaRPr lang="en-US" sz="1100" dirty="0">
              <a:latin typeface="Arial" pitchFamily="34" charset="0"/>
              <a:cs typeface="Arial" pitchFamily="34" charset="0"/>
            </a:endParaRPr>
          </a:p>
          <a:p>
            <a:pPr>
              <a:spcBef>
                <a:spcPts val="0"/>
              </a:spcBef>
              <a:defRPr/>
            </a:pPr>
            <a:r>
              <a:rPr lang="en-US" sz="1100" dirty="0">
                <a:latin typeface="Arial" pitchFamily="34" charset="0"/>
                <a:cs typeface="Arial" pitchFamily="34" charset="0"/>
              </a:rPr>
              <a:t> You must have statutory authorization for your expenditure.  </a:t>
            </a:r>
            <a:r>
              <a:rPr lang="en-US" sz="1100" b="0" dirty="0">
                <a:latin typeface="Arial" pitchFamily="34" charset="0"/>
                <a:cs typeface="Arial" pitchFamily="34" charset="0"/>
              </a:rPr>
              <a:t>Appropriations shall be applied only to the objects for which the appropriations were made except as otherwise provided by law. 31 U.S.C. § 1301(a). </a:t>
            </a:r>
          </a:p>
          <a:p>
            <a:pPr marL="246565" indent="-246565">
              <a:spcBef>
                <a:spcPts val="0"/>
              </a:spcBef>
              <a:buNone/>
            </a:pPr>
            <a:endParaRPr lang="en-US" sz="1100" dirty="0">
              <a:latin typeface="Arial" pitchFamily="34" charset="0"/>
              <a:cs typeface="Arial" pitchFamily="34" charset="0"/>
            </a:endParaRPr>
          </a:p>
          <a:p>
            <a:pPr marL="246565" indent="-246565">
              <a:spcBef>
                <a:spcPts val="0"/>
              </a:spcBef>
              <a:buFontTx/>
              <a:buAutoNum type="arabicParenBoth"/>
            </a:pPr>
            <a:r>
              <a:rPr lang="en-US" sz="1100" dirty="0">
                <a:latin typeface="Arial" pitchFamily="34" charset="0"/>
                <a:cs typeface="Arial" pitchFamily="34" charset="0"/>
              </a:rPr>
              <a:t>How do we know if we have statutory authority? Where do we look?  Authorizations, Appropriations, and Organic Legislation.</a:t>
            </a:r>
          </a:p>
          <a:p>
            <a:pPr marL="246565" indent="-246565">
              <a:spcBef>
                <a:spcPts val="0"/>
              </a:spcBef>
              <a:buFontTx/>
              <a:buAutoNum type="arabicParenBoth"/>
            </a:pPr>
            <a:endParaRPr lang="en-US" sz="1100" dirty="0">
              <a:latin typeface="Arial" pitchFamily="34" charset="0"/>
              <a:cs typeface="Arial" pitchFamily="34" charset="0"/>
            </a:endParaRPr>
          </a:p>
          <a:p>
            <a:pPr marL="246565" indent="-246565">
              <a:spcBef>
                <a:spcPts val="0"/>
              </a:spcBef>
            </a:pPr>
            <a:r>
              <a:rPr lang="en-US" sz="1100" b="0" dirty="0">
                <a:latin typeface="Arial" pitchFamily="34" charset="0"/>
                <a:cs typeface="Arial" pitchFamily="34" charset="0"/>
              </a:rPr>
              <a:t> </a:t>
            </a:r>
            <a:r>
              <a:rPr lang="en-US" sz="1100" dirty="0">
                <a:latin typeface="Arial" pitchFamily="34" charset="0"/>
                <a:cs typeface="Arial" pitchFamily="34" charset="0"/>
              </a:rPr>
              <a:t>Authorization: </a:t>
            </a:r>
            <a:r>
              <a:rPr lang="en-US" sz="1100" b="0" dirty="0">
                <a:latin typeface="Arial" pitchFamily="34" charset="0"/>
                <a:cs typeface="Arial" pitchFamily="34" charset="0"/>
              </a:rPr>
              <a:t>statute that authorizes the appropriation of funds. </a:t>
            </a:r>
          </a:p>
          <a:p>
            <a:pPr marL="721961" lvl="1" indent="-246565">
              <a:spcBef>
                <a:spcPts val="0"/>
              </a:spcBef>
            </a:pPr>
            <a:r>
              <a:rPr lang="en-US" sz="1100" dirty="0">
                <a:latin typeface="Arial" pitchFamily="34" charset="0"/>
                <a:cs typeface="Arial" pitchFamily="34" charset="0"/>
              </a:rPr>
              <a:t>This legislation provides the legal basis for </a:t>
            </a:r>
            <a:r>
              <a:rPr lang="en-US" sz="1100" i="1" dirty="0">
                <a:latin typeface="Arial" pitchFamily="34" charset="0"/>
                <a:cs typeface="Arial" pitchFamily="34" charset="0"/>
              </a:rPr>
              <a:t>appropriations</a:t>
            </a:r>
            <a:r>
              <a:rPr lang="en-US" sz="1100" dirty="0">
                <a:latin typeface="Arial" pitchFamily="34" charset="0"/>
                <a:cs typeface="Arial" pitchFamily="34" charset="0"/>
              </a:rPr>
              <a:t> </a:t>
            </a:r>
          </a:p>
          <a:p>
            <a:pPr marL="721961" lvl="1" indent="-246565">
              <a:spcBef>
                <a:spcPts val="0"/>
              </a:spcBef>
            </a:pPr>
            <a:r>
              <a:rPr lang="en-US" sz="1100" dirty="0">
                <a:latin typeface="Arial" pitchFamily="34" charset="0"/>
                <a:cs typeface="Arial" pitchFamily="34" charset="0"/>
              </a:rPr>
              <a:t>Establishes funding levels and sets policies for</a:t>
            </a:r>
            <a:r>
              <a:rPr lang="en-US" sz="1100" b="1" u="sng" dirty="0">
                <a:latin typeface="Arial" pitchFamily="34" charset="0"/>
                <a:cs typeface="Arial" pitchFamily="34" charset="0"/>
              </a:rPr>
              <a:t> </a:t>
            </a:r>
            <a:r>
              <a:rPr lang="en-US" sz="1100" u="sng" dirty="0">
                <a:latin typeface="Arial" pitchFamily="34" charset="0"/>
                <a:cs typeface="Arial" pitchFamily="34" charset="0"/>
              </a:rPr>
              <a:t>how</a:t>
            </a:r>
            <a:r>
              <a:rPr lang="en-US" sz="1100" b="1" u="sng" dirty="0">
                <a:latin typeface="Arial" pitchFamily="34" charset="0"/>
                <a:cs typeface="Arial" pitchFamily="34" charset="0"/>
              </a:rPr>
              <a:t> </a:t>
            </a:r>
            <a:r>
              <a:rPr lang="en-US" sz="1100" dirty="0">
                <a:latin typeface="Arial" pitchFamily="34" charset="0"/>
                <a:cs typeface="Arial" pitchFamily="34" charset="0"/>
              </a:rPr>
              <a:t>money will be spent.</a:t>
            </a:r>
          </a:p>
          <a:p>
            <a:pPr marL="721961" lvl="1" indent="-246565">
              <a:spcBef>
                <a:spcPts val="0"/>
              </a:spcBef>
            </a:pPr>
            <a:r>
              <a:rPr lang="en-US" sz="1100" dirty="0">
                <a:latin typeface="Arial" pitchFamily="34" charset="0"/>
                <a:cs typeface="Arial" pitchFamily="34" charset="0"/>
              </a:rPr>
              <a:t>No Budget Authority – do NOT have permission to incur obligations.</a:t>
            </a:r>
          </a:p>
          <a:p>
            <a:pPr marL="721961" lvl="1" indent="-246565">
              <a:spcBef>
                <a:spcPts val="0"/>
              </a:spcBef>
            </a:pPr>
            <a:r>
              <a:rPr lang="en-US" sz="1100" dirty="0">
                <a:latin typeface="Arial" pitchFamily="34" charset="0"/>
                <a:cs typeface="Arial" pitchFamily="34" charset="0"/>
              </a:rPr>
              <a:t>For example, the National Defense Authorization Act. (Government Accountability Office (GAO), A Glossary of Terms Used in the Budget Process, GAO-05-734SP, 15 (Fifth Edition, September 2005)).</a:t>
            </a:r>
          </a:p>
          <a:p>
            <a:pPr marL="739693" lvl="1" indent="-246565">
              <a:spcBef>
                <a:spcPts val="0"/>
              </a:spcBef>
              <a:buFont typeface="Arial" pitchFamily="34" charset="0"/>
              <a:buChar char="•"/>
            </a:pPr>
            <a:endParaRPr lang="en-US" sz="1100" dirty="0">
              <a:latin typeface="Arial" pitchFamily="34" charset="0"/>
              <a:cs typeface="Arial" pitchFamily="34" charset="0"/>
            </a:endParaRPr>
          </a:p>
          <a:p>
            <a:pPr marL="0" lvl="3">
              <a:spcBef>
                <a:spcPts val="0"/>
              </a:spcBef>
              <a:buFont typeface="Arial" pitchFamily="34" charset="0"/>
              <a:buChar char="•"/>
            </a:pPr>
            <a:r>
              <a:rPr lang="en-US" sz="1100" b="1" dirty="0">
                <a:latin typeface="Arial" pitchFamily="34" charset="0"/>
                <a:cs typeface="Arial" pitchFamily="34" charset="0"/>
              </a:rPr>
              <a:t>       Appropriation: </a:t>
            </a:r>
            <a:r>
              <a:rPr lang="en-US" sz="1100" dirty="0">
                <a:latin typeface="Arial" pitchFamily="34" charset="0"/>
                <a:cs typeface="Arial" pitchFamily="34" charset="0"/>
              </a:rPr>
              <a:t>statutory authorization to incur obligations and make payments out of the Treasury.</a:t>
            </a:r>
          </a:p>
          <a:p>
            <a:pPr marL="475397" lvl="4">
              <a:spcBef>
                <a:spcPts val="0"/>
              </a:spcBef>
              <a:buFont typeface="Arial" pitchFamily="34" charset="0"/>
              <a:buChar char="•"/>
            </a:pPr>
            <a:r>
              <a:rPr lang="en-US" sz="1100" dirty="0">
                <a:latin typeface="Arial" pitchFamily="34" charset="0"/>
                <a:cs typeface="Arial" pitchFamily="34" charset="0"/>
              </a:rPr>
              <a:t>  Establishes budget authority.</a:t>
            </a:r>
          </a:p>
          <a:p>
            <a:pPr marL="475397" lvl="4">
              <a:spcBef>
                <a:spcPts val="0"/>
              </a:spcBef>
              <a:buFont typeface="Arial" pitchFamily="34" charset="0"/>
              <a:buChar char="•"/>
            </a:pPr>
            <a:r>
              <a:rPr lang="en-US" sz="1100" dirty="0">
                <a:latin typeface="Arial" pitchFamily="34" charset="0"/>
                <a:cs typeface="Arial" pitchFamily="34" charset="0"/>
              </a:rPr>
              <a:t>  Authorizes agencies to incur obligations and make payments out of the U.S. Treasury for specified purposes.  </a:t>
            </a:r>
          </a:p>
          <a:p>
            <a:pPr marL="475397" lvl="4">
              <a:spcBef>
                <a:spcPts val="0"/>
              </a:spcBef>
              <a:buFont typeface="Arial" pitchFamily="34" charset="0"/>
              <a:buChar char="•"/>
            </a:pPr>
            <a:r>
              <a:rPr lang="en-US" sz="1100" dirty="0">
                <a:latin typeface="Arial" pitchFamily="34" charset="0"/>
                <a:cs typeface="Arial" pitchFamily="34" charset="0"/>
              </a:rPr>
              <a:t>  For example, the Department of Defense Appropriations Act.</a:t>
            </a:r>
          </a:p>
          <a:p>
            <a:pPr marL="475397" lvl="4">
              <a:spcBef>
                <a:spcPts val="0"/>
              </a:spcBef>
              <a:buFont typeface="Arial" pitchFamily="34" charset="0"/>
              <a:buChar char="•"/>
            </a:pPr>
            <a:endParaRPr lang="en-US" sz="1100" dirty="0">
              <a:latin typeface="Arial" pitchFamily="34" charset="0"/>
              <a:cs typeface="Arial" pitchFamily="34" charset="0"/>
            </a:endParaRPr>
          </a:p>
          <a:p>
            <a:pPr marL="0" lvl="4">
              <a:spcBef>
                <a:spcPts val="0"/>
              </a:spcBef>
              <a:buFont typeface="Arial" pitchFamily="34" charset="0"/>
              <a:buChar char="•"/>
            </a:pPr>
            <a:r>
              <a:rPr lang="en-US" sz="1100" dirty="0">
                <a:latin typeface="Arial" pitchFamily="34" charset="0"/>
                <a:cs typeface="Arial" pitchFamily="34" charset="0"/>
              </a:rPr>
              <a:t>        </a:t>
            </a:r>
            <a:r>
              <a:rPr lang="en-US" sz="1100" b="1" dirty="0">
                <a:latin typeface="Arial" pitchFamily="34" charset="0"/>
                <a:cs typeface="Arial" pitchFamily="34" charset="0"/>
              </a:rPr>
              <a:t>Organic Legislation: </a:t>
            </a:r>
            <a:r>
              <a:rPr lang="en-US" sz="1100" dirty="0">
                <a:latin typeface="Arial" pitchFamily="34" charset="0"/>
                <a:cs typeface="Arial" pitchFamily="34" charset="0"/>
              </a:rPr>
              <a:t>statute that creates an agency or program that a subsequent appropriation will fund.  While this does NOT provide budget authority, it does illuminate purpose.</a:t>
            </a:r>
          </a:p>
          <a:p>
            <a:pPr marL="739693" lvl="1" indent="-246565">
              <a:spcBef>
                <a:spcPts val="0"/>
              </a:spcBef>
              <a:buFont typeface="Arial" pitchFamily="34" charset="0"/>
              <a:buChar char="•"/>
            </a:pPr>
            <a:endParaRPr lang="en-US" sz="1100" b="1" dirty="0">
              <a:latin typeface="Arial" pitchFamily="34" charset="0"/>
              <a:cs typeface="Arial" pitchFamily="34" charset="0"/>
            </a:endParaRPr>
          </a:p>
          <a:p>
            <a:pPr marL="245952" lvl="2" indent="-245952">
              <a:spcBef>
                <a:spcPts val="0"/>
              </a:spcBef>
            </a:pPr>
            <a:r>
              <a:rPr lang="en-US" sz="1100" b="1" dirty="0">
                <a:latin typeface="Arial" pitchFamily="34" charset="0"/>
                <a:cs typeface="Arial" pitchFamily="34" charset="0"/>
              </a:rPr>
              <a:t>(2) This legislation provides us with “Funds”: </a:t>
            </a:r>
          </a:p>
          <a:p>
            <a:pPr marL="300424" lvl="4" indent="-179925">
              <a:spcBef>
                <a:spcPts val="0"/>
              </a:spcBef>
              <a:buFont typeface="Arial" pitchFamily="34" charset="0"/>
              <a:buChar char="•"/>
            </a:pPr>
            <a:r>
              <a:rPr lang="en-US" sz="1100" dirty="0">
                <a:latin typeface="Arial" pitchFamily="34" charset="0"/>
                <a:cs typeface="Arial" pitchFamily="34" charset="0"/>
              </a:rPr>
              <a:t> The categories of expenditures they have authorized.</a:t>
            </a:r>
          </a:p>
          <a:p>
            <a:pPr marL="300424" lvl="4" indent="-179925">
              <a:spcBef>
                <a:spcPts val="0"/>
              </a:spcBef>
              <a:buFont typeface="Arial" pitchFamily="34" charset="0"/>
              <a:buChar char="•"/>
            </a:pPr>
            <a:r>
              <a:rPr lang="en-US" sz="1100" dirty="0">
                <a:latin typeface="Arial" pitchFamily="34" charset="0"/>
                <a:cs typeface="Arial" pitchFamily="34" charset="0"/>
              </a:rPr>
              <a:t> The “pots” of money created by the appropriation. </a:t>
            </a:r>
          </a:p>
          <a:p>
            <a:pPr marL="300424" lvl="4" indent="-179925">
              <a:spcBef>
                <a:spcPts val="0"/>
              </a:spcBef>
              <a:buFont typeface="Arial" pitchFamily="34" charset="0"/>
              <a:buChar char="•"/>
            </a:pPr>
            <a:r>
              <a:rPr lang="en-US" sz="1100" dirty="0">
                <a:latin typeface="Arial" pitchFamily="34" charset="0"/>
                <a:cs typeface="Arial" pitchFamily="34" charset="0"/>
              </a:rPr>
              <a:t> Each fund is different with respect to the purposes it can be used for, the time it is available, and the amount it contains.</a:t>
            </a:r>
          </a:p>
          <a:p>
            <a:pPr defTabSz="950793">
              <a:buNone/>
              <a:defRPr/>
            </a:pPr>
            <a:endParaRPr lang="en-US" sz="1100" dirty="0">
              <a:latin typeface="Arial" pitchFamily="34" charset="0"/>
              <a:cs typeface="Arial" pitchFamily="34" charset="0"/>
            </a:endParaRPr>
          </a:p>
          <a:p>
            <a:pPr defTabSz="950793">
              <a:buNone/>
              <a:defRPr/>
            </a:pPr>
            <a:endParaRPr lang="en-US" sz="1100" b="0" dirty="0">
              <a:latin typeface="Arial" pitchFamily="34" charset="0"/>
              <a:cs typeface="Arial" pitchFamily="34" charset="0"/>
            </a:endParaRPr>
          </a:p>
          <a:p>
            <a:pPr>
              <a:buNone/>
            </a:pPr>
            <a:endParaRPr lang="en-US" sz="1100" dirty="0">
              <a:latin typeface="Arial" pitchFamily="34" charset="0"/>
              <a:cs typeface="Arial" pitchFamily="34" charset="0"/>
            </a:endParaRPr>
          </a:p>
          <a:p>
            <a:pPr lvl="1">
              <a:buFont typeface="Arial" pitchFamily="34" charset="0"/>
              <a:buNone/>
            </a:pPr>
            <a:endParaRPr lang="en-US" sz="1100" dirty="0">
              <a:latin typeface="Arial" pitchFamily="34" charset="0"/>
              <a:cs typeface="Arial" pitchFamily="34" charset="0"/>
            </a:endParaRPr>
          </a:p>
          <a:p>
            <a:pPr lvl="1">
              <a:buFont typeface="Arial" pitchFamily="34" charset="0"/>
              <a:buNone/>
            </a:pPr>
            <a:endParaRPr lang="en-US" sz="11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F867835-5256-4A9C-A497-656AB895F6A6}" type="slidenum">
              <a:rPr lang="en-US" smtClean="0"/>
              <a:pPr/>
              <a:t>9</a:t>
            </a:fld>
            <a:endParaRPr lang="en-US" dirty="0"/>
          </a:p>
        </p:txBody>
      </p:sp>
    </p:spTree>
    <p:extLst>
      <p:ext uri="{BB962C8B-B14F-4D97-AF65-F5344CB8AC3E}">
        <p14:creationId xmlns:p14="http://schemas.microsoft.com/office/powerpoint/2010/main" val="3948455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5 January 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489B5-D587-406D-B140-23189430C30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5 January 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489B5-D587-406D-B140-23189430C30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5 January 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489B5-D587-406D-B140-23189430C30B}"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5 January 2016</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D489B5-D587-406D-B140-23189430C30B}"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5 January 2016</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5D489B5-D587-406D-B140-23189430C30B}"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5 January 2016</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5D489B5-D587-406D-B140-23189430C30B}"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5 January 2016</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5D489B5-D587-406D-B140-23189430C30B}"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5 January 2016</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D489B5-D587-406D-B140-23189430C30B}"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5 January 2016</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D489B5-D587-406D-B140-23189430C30B}"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5 January 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489B5-D587-406D-B140-23189430C30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5 January 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489B5-D587-406D-B140-23189430C30B}"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700279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975825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smtClean="0"/>
              <a:pPr/>
              <a:t>10/24/2024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71412860"/>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034787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10/24/2024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902798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10/24/2024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028343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10/24/2024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92493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777681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64566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771001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smtClean="0"/>
              <a:t>10/24/2024</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734716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0" y="101600"/>
            <a:ext cx="10058400" cy="1295400"/>
          </a:xfrm>
        </p:spPr>
        <p:txBody>
          <a:bodyPr>
            <a:scene3d>
              <a:camera prst="orthographicFront"/>
              <a:lightRig rig="threePt" dir="t"/>
            </a:scene3d>
            <a:sp3d extrusionH="57150">
              <a:bevelT w="38100" h="38100"/>
            </a:sp3d>
          </a:bodyPr>
          <a:lstStyle>
            <a:lvl1pPr>
              <a:defRPr>
                <a:solidFill>
                  <a:schemeClr val="bg1">
                    <a:lumMod val="95000"/>
                  </a:schemeClr>
                </a:solidFill>
              </a:defRPr>
            </a:lvl1pPr>
          </a:lstStyle>
          <a:p>
            <a:r>
              <a:rPr lang="en-US" dirty="0"/>
              <a:t>Click to edit Master title style</a:t>
            </a:r>
          </a:p>
        </p:txBody>
      </p:sp>
      <p:sp>
        <p:nvSpPr>
          <p:cNvPr id="3" name="Text Placeholder 2"/>
          <p:cNvSpPr>
            <a:spLocks noGrp="1"/>
          </p:cNvSpPr>
          <p:nvPr>
            <p:ph type="body" sz="half" idx="1"/>
          </p:nvPr>
        </p:nvSpPr>
        <p:spPr>
          <a:xfrm>
            <a:off x="1320800" y="2298700"/>
            <a:ext cx="4673600" cy="3797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2298700"/>
            <a:ext cx="4673600" cy="3797300"/>
          </a:xfrm>
        </p:spPr>
        <p:txBody>
          <a:bodyPr/>
          <a:lstStyle/>
          <a:p>
            <a:pPr lvl="0"/>
            <a:endParaRPr lang="en-US" noProof="0" dirty="0"/>
          </a:p>
        </p:txBody>
      </p:sp>
    </p:spTree>
    <p:extLst>
      <p:ext uri="{BB962C8B-B14F-4D97-AF65-F5344CB8AC3E}">
        <p14:creationId xmlns:p14="http://schemas.microsoft.com/office/powerpoint/2010/main" val="242670620"/>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104351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168619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9692003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233568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8737501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87709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61760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134265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6988540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652918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001332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2461071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2161242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320618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3782860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6216623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72386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7520409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4259164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9344940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2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7846517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2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7008904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2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5413444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2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6936414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2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3107033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2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895778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2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82416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2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4837346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2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3035159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3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71206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11200" y="274638"/>
            <a:ext cx="108712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0" y="101600"/>
            <a:ext cx="10058400" cy="1295400"/>
          </a:xfrm>
        </p:spPr>
        <p:txBody>
          <a:bodyPr>
            <a:scene3d>
              <a:camera prst="orthographicFront"/>
              <a:lightRig rig="threePt" dir="t"/>
            </a:scene3d>
            <a:sp3d extrusionH="57150">
              <a:bevelT w="38100" h="38100"/>
            </a:sp3d>
          </a:bodyPr>
          <a:lstStyle>
            <a:lvl1pPr>
              <a:defRPr>
                <a:solidFill>
                  <a:schemeClr val="bg1">
                    <a:lumMod val="95000"/>
                  </a:schemeClr>
                </a:solidFill>
              </a:defRPr>
            </a:lvl1pPr>
          </a:lstStyle>
          <a:p>
            <a:r>
              <a:rPr lang="en-US" dirty="0"/>
              <a:t>Click to edit Master title style</a:t>
            </a:r>
          </a:p>
        </p:txBody>
      </p:sp>
      <p:sp>
        <p:nvSpPr>
          <p:cNvPr id="3" name="Text Placeholder 2"/>
          <p:cNvSpPr>
            <a:spLocks noGrp="1"/>
          </p:cNvSpPr>
          <p:nvPr>
            <p:ph type="body" sz="half" idx="1"/>
          </p:nvPr>
        </p:nvSpPr>
        <p:spPr>
          <a:xfrm>
            <a:off x="1320800" y="2298700"/>
            <a:ext cx="4673600" cy="3797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2298700"/>
            <a:ext cx="4673600" cy="3797300"/>
          </a:xfrm>
        </p:spPr>
        <p:txBody>
          <a:bodyPr/>
          <a:lstStyle/>
          <a:p>
            <a:pPr lvl="0"/>
            <a:endParaRPr lang="en-US" noProof="0"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33.xml"/><Relationship Id="rId18" Type="http://schemas.openxmlformats.org/officeDocument/2006/relationships/slideLayout" Target="../slideLayouts/slideLayout38.xml"/><Relationship Id="rId26" Type="http://schemas.openxmlformats.org/officeDocument/2006/relationships/slideLayout" Target="../slideLayouts/slideLayout46.xml"/><Relationship Id="rId39" Type="http://schemas.openxmlformats.org/officeDocument/2006/relationships/slideLayout" Target="../slideLayouts/slideLayout59.xml"/><Relationship Id="rId21" Type="http://schemas.openxmlformats.org/officeDocument/2006/relationships/slideLayout" Target="../slideLayouts/slideLayout41.xml"/><Relationship Id="rId34" Type="http://schemas.openxmlformats.org/officeDocument/2006/relationships/slideLayout" Target="../slideLayouts/slideLayout54.xml"/><Relationship Id="rId42" Type="http://schemas.openxmlformats.org/officeDocument/2006/relationships/slideLayout" Target="../slideLayouts/slideLayout62.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slideLayout" Target="../slideLayouts/slideLayout40.xml"/><Relationship Id="rId29" Type="http://schemas.openxmlformats.org/officeDocument/2006/relationships/slideLayout" Target="../slideLayouts/slideLayout49.xml"/><Relationship Id="rId41" Type="http://schemas.openxmlformats.org/officeDocument/2006/relationships/slideLayout" Target="../slideLayouts/slideLayout61.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24" Type="http://schemas.openxmlformats.org/officeDocument/2006/relationships/slideLayout" Target="../slideLayouts/slideLayout44.xml"/><Relationship Id="rId32" Type="http://schemas.openxmlformats.org/officeDocument/2006/relationships/slideLayout" Target="../slideLayouts/slideLayout52.xml"/><Relationship Id="rId37" Type="http://schemas.openxmlformats.org/officeDocument/2006/relationships/slideLayout" Target="../slideLayouts/slideLayout57.xml"/><Relationship Id="rId40" Type="http://schemas.openxmlformats.org/officeDocument/2006/relationships/slideLayout" Target="../slideLayouts/slideLayout60.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23" Type="http://schemas.openxmlformats.org/officeDocument/2006/relationships/slideLayout" Target="../slideLayouts/slideLayout43.xml"/><Relationship Id="rId28" Type="http://schemas.openxmlformats.org/officeDocument/2006/relationships/slideLayout" Target="../slideLayouts/slideLayout48.xml"/><Relationship Id="rId36" Type="http://schemas.openxmlformats.org/officeDocument/2006/relationships/slideLayout" Target="../slideLayouts/slideLayout56.xml"/><Relationship Id="rId10" Type="http://schemas.openxmlformats.org/officeDocument/2006/relationships/slideLayout" Target="../slideLayouts/slideLayout30.xml"/><Relationship Id="rId19" Type="http://schemas.openxmlformats.org/officeDocument/2006/relationships/slideLayout" Target="../slideLayouts/slideLayout39.xml"/><Relationship Id="rId31" Type="http://schemas.openxmlformats.org/officeDocument/2006/relationships/slideLayout" Target="../slideLayouts/slideLayout51.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 Id="rId22" Type="http://schemas.openxmlformats.org/officeDocument/2006/relationships/slideLayout" Target="../slideLayouts/slideLayout42.xml"/><Relationship Id="rId27" Type="http://schemas.openxmlformats.org/officeDocument/2006/relationships/slideLayout" Target="../slideLayouts/slideLayout47.xml"/><Relationship Id="rId30" Type="http://schemas.openxmlformats.org/officeDocument/2006/relationships/slideLayout" Target="../slideLayouts/slideLayout50.xml"/><Relationship Id="rId35" Type="http://schemas.openxmlformats.org/officeDocument/2006/relationships/slideLayout" Target="../slideLayouts/slideLayout55.xml"/><Relationship Id="rId43" Type="http://schemas.openxmlformats.org/officeDocument/2006/relationships/theme" Target="../theme/theme3.xml"/><Relationship Id="rId8" Type="http://schemas.openxmlformats.org/officeDocument/2006/relationships/slideLayout" Target="../slideLayouts/slideLayout28.xml"/><Relationship Id="rId3" Type="http://schemas.openxmlformats.org/officeDocument/2006/relationships/slideLayout" Target="../slideLayouts/slideLayout23.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5" Type="http://schemas.openxmlformats.org/officeDocument/2006/relationships/slideLayout" Target="../slideLayouts/slideLayout45.xml"/><Relationship Id="rId33" Type="http://schemas.openxmlformats.org/officeDocument/2006/relationships/slideLayout" Target="../slideLayouts/slideLayout53.xml"/><Relationship Id="rId38" Type="http://schemas.openxmlformats.org/officeDocument/2006/relationships/slideLayout" Target="../slideLayouts/slideLayout5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711200" y="274638"/>
            <a:ext cx="10871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a:p>
        </p:txBody>
      </p:sp>
      <p:sp>
        <p:nvSpPr>
          <p:cNvPr id="4099"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75140" name="Rectangle 4"/>
          <p:cNvSpPr>
            <a:spLocks noChangeArrowheads="1"/>
          </p:cNvSpPr>
          <p:nvPr/>
        </p:nvSpPr>
        <p:spPr bwMode="auto">
          <a:xfrm>
            <a:off x="472018" y="304800"/>
            <a:ext cx="11313583" cy="6248400"/>
          </a:xfrm>
          <a:prstGeom prst="rect">
            <a:avLst/>
          </a:prstGeom>
          <a:noFill/>
          <a:ln w="101600">
            <a:solidFill>
              <a:srgbClr val="FF0000"/>
            </a:solidFill>
            <a:miter lim="800000"/>
            <a:headEnd/>
            <a:tailEnd/>
          </a:ln>
          <a:effectLst>
            <a:outerShdw dist="107763" dir="2700000" algn="ctr" rotWithShape="0">
              <a:schemeClr val="accent1"/>
            </a:outerShdw>
          </a:effectLst>
        </p:spPr>
        <p:txBody>
          <a:bodyPr wrap="none" anchor="ctr"/>
          <a:lstStyle/>
          <a:p>
            <a:pPr algn="ctr">
              <a:defRPr/>
            </a:pPr>
            <a:endParaRPr lang="en-US" sz="2400" dirty="0">
              <a:solidFill>
                <a:srgbClr val="FF0000"/>
              </a:solidFill>
              <a:latin typeface="Times New Roman" pitchFamily="18" charset="0"/>
            </a:endParaRPr>
          </a:p>
        </p:txBody>
      </p:sp>
      <p:sp>
        <p:nvSpPr>
          <p:cNvPr id="475141" name="Text Box 5"/>
          <p:cNvSpPr txBox="1">
            <a:spLocks noChangeArrowheads="1"/>
          </p:cNvSpPr>
          <p:nvPr/>
        </p:nvSpPr>
        <p:spPr bwMode="auto">
          <a:xfrm>
            <a:off x="6807200" y="6172200"/>
            <a:ext cx="4978400" cy="406400"/>
          </a:xfrm>
          <a:prstGeom prst="rect">
            <a:avLst/>
          </a:prstGeom>
          <a:solidFill>
            <a:srgbClr val="FF0000"/>
          </a:solidFill>
          <a:ln w="9525" algn="ctr">
            <a:solidFill>
              <a:srgbClr val="FF0000"/>
            </a:solidFill>
            <a:miter lim="800000"/>
            <a:headEnd/>
            <a:tailEnd/>
          </a:ln>
          <a:effectLst/>
        </p:spPr>
        <p:txBody>
          <a:bodyPr>
            <a:spAutoFit/>
          </a:bodyPr>
          <a:lstStyle/>
          <a:p>
            <a:pPr marL="342900" indent="-342900" algn="ctr" eaLnBrk="1" hangingPunct="1">
              <a:spcBef>
                <a:spcPct val="50000"/>
              </a:spcBef>
              <a:defRPr/>
            </a:pPr>
            <a:r>
              <a:rPr lang="en-US" sz="2000" b="1" i="1" dirty="0">
                <a:solidFill>
                  <a:schemeClr val="bg1"/>
                </a:solidFill>
                <a:latin typeface="Arial" charset="0"/>
              </a:rPr>
              <a:t>Fiscal Law</a:t>
            </a:r>
          </a:p>
        </p:txBody>
      </p:sp>
      <p:sp>
        <p:nvSpPr>
          <p:cNvPr id="6" name="Rectangle 5"/>
          <p:cNvSpPr/>
          <p:nvPr userDrawn="1"/>
        </p:nvSpPr>
        <p:spPr>
          <a:xfrm>
            <a:off x="304800" y="6629401"/>
            <a:ext cx="1585690" cy="246221"/>
          </a:xfrm>
          <a:prstGeom prst="rect">
            <a:avLst/>
          </a:prstGeom>
        </p:spPr>
        <p:txBody>
          <a:bodyPr wrap="none">
            <a:spAutoFit/>
          </a:bodyPr>
          <a:lstStyle/>
          <a:p>
            <a:pPr>
              <a:spcBef>
                <a:spcPct val="50000"/>
              </a:spcBef>
              <a:defRPr/>
            </a:pPr>
            <a:r>
              <a:rPr lang="en-US" sz="1000" dirty="0">
                <a:solidFill>
                  <a:srgbClr val="003366"/>
                </a:solidFill>
                <a:latin typeface="Arial" charset="0"/>
              </a:rPr>
              <a:t>Current as of 2 Jan 2019</a:t>
            </a:r>
          </a:p>
        </p:txBody>
      </p:sp>
    </p:spTree>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6" r:id="rId8"/>
    <p:sldLayoutId id="2147483789" r:id="rId9"/>
  </p:sldLayoutIdLst>
  <p:hf sldNum="0" hdr="0" ftr="0"/>
  <p:txStyles>
    <p:titleStyle>
      <a:lvl1pPr algn="ctr" rtl="0" eaLnBrk="0" fontAlgn="base" hangingPunct="0">
        <a:spcBef>
          <a:spcPct val="0"/>
        </a:spcBef>
        <a:spcAft>
          <a:spcPct val="0"/>
        </a:spcAft>
        <a:defRPr sz="4000">
          <a:solidFill>
            <a:srgbClr val="FF3300"/>
          </a:solidFill>
          <a:latin typeface="+mj-lt"/>
          <a:ea typeface="+mj-ea"/>
          <a:cs typeface="+mj-cs"/>
        </a:defRPr>
      </a:lvl1pPr>
      <a:lvl2pPr algn="ctr" rtl="0" eaLnBrk="0" fontAlgn="base" hangingPunct="0">
        <a:spcBef>
          <a:spcPct val="0"/>
        </a:spcBef>
        <a:spcAft>
          <a:spcPct val="0"/>
        </a:spcAft>
        <a:defRPr sz="4000">
          <a:solidFill>
            <a:srgbClr val="FF3300"/>
          </a:solidFill>
          <a:latin typeface="Arial" charset="0"/>
        </a:defRPr>
      </a:lvl2pPr>
      <a:lvl3pPr algn="ctr" rtl="0" eaLnBrk="0" fontAlgn="base" hangingPunct="0">
        <a:spcBef>
          <a:spcPct val="0"/>
        </a:spcBef>
        <a:spcAft>
          <a:spcPct val="0"/>
        </a:spcAft>
        <a:defRPr sz="4000">
          <a:solidFill>
            <a:srgbClr val="FF3300"/>
          </a:solidFill>
          <a:latin typeface="Arial" charset="0"/>
        </a:defRPr>
      </a:lvl3pPr>
      <a:lvl4pPr algn="ctr" rtl="0" eaLnBrk="0" fontAlgn="base" hangingPunct="0">
        <a:spcBef>
          <a:spcPct val="0"/>
        </a:spcBef>
        <a:spcAft>
          <a:spcPct val="0"/>
        </a:spcAft>
        <a:defRPr sz="4000">
          <a:solidFill>
            <a:srgbClr val="FF3300"/>
          </a:solidFill>
          <a:latin typeface="Arial" charset="0"/>
        </a:defRPr>
      </a:lvl4pPr>
      <a:lvl5pPr algn="ctr" rtl="0" eaLnBrk="0" fontAlgn="base" hangingPunct="0">
        <a:spcBef>
          <a:spcPct val="0"/>
        </a:spcBef>
        <a:spcAft>
          <a:spcPct val="0"/>
        </a:spcAft>
        <a:defRPr sz="4000">
          <a:solidFill>
            <a:srgbClr val="FF3300"/>
          </a:solidFill>
          <a:latin typeface="Arial" charset="0"/>
        </a:defRPr>
      </a:lvl5pPr>
      <a:lvl6pPr marL="457200" algn="ctr" rtl="0" fontAlgn="base">
        <a:spcBef>
          <a:spcPct val="0"/>
        </a:spcBef>
        <a:spcAft>
          <a:spcPct val="0"/>
        </a:spcAft>
        <a:defRPr sz="4000">
          <a:solidFill>
            <a:srgbClr val="FF3300"/>
          </a:solidFill>
          <a:latin typeface="Arial" charset="0"/>
        </a:defRPr>
      </a:lvl6pPr>
      <a:lvl7pPr marL="914400" algn="ctr" rtl="0" fontAlgn="base">
        <a:spcBef>
          <a:spcPct val="0"/>
        </a:spcBef>
        <a:spcAft>
          <a:spcPct val="0"/>
        </a:spcAft>
        <a:defRPr sz="4000">
          <a:solidFill>
            <a:srgbClr val="FF3300"/>
          </a:solidFill>
          <a:latin typeface="Arial" charset="0"/>
        </a:defRPr>
      </a:lvl7pPr>
      <a:lvl8pPr marL="1371600" algn="ctr" rtl="0" fontAlgn="base">
        <a:spcBef>
          <a:spcPct val="0"/>
        </a:spcBef>
        <a:spcAft>
          <a:spcPct val="0"/>
        </a:spcAft>
        <a:defRPr sz="4000">
          <a:solidFill>
            <a:srgbClr val="FF3300"/>
          </a:solidFill>
          <a:latin typeface="Arial" charset="0"/>
        </a:defRPr>
      </a:lvl8pPr>
      <a:lvl9pPr marL="1828800" algn="ctr" rtl="0" fontAlgn="base">
        <a:spcBef>
          <a:spcPct val="0"/>
        </a:spcBef>
        <a:spcAft>
          <a:spcPct val="0"/>
        </a:spcAft>
        <a:defRPr sz="4000">
          <a:solidFill>
            <a:srgbClr val="FF3300"/>
          </a:solidFill>
          <a:latin typeface="Arial" charset="0"/>
        </a:defRPr>
      </a:lvl9pPr>
    </p:titleStyle>
    <p:bodyStyle>
      <a:lvl1pPr marL="342900" indent="-342900" algn="l" rtl="0" eaLnBrk="0" fontAlgn="base" hangingPunct="0">
        <a:spcBef>
          <a:spcPct val="20000"/>
        </a:spcBef>
        <a:spcAft>
          <a:spcPct val="0"/>
        </a:spcAft>
        <a:buChar char="•"/>
        <a:defRPr sz="28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400">
          <a:solidFill>
            <a:srgbClr val="000066"/>
          </a:solidFill>
          <a:latin typeface="+mn-lt"/>
        </a:defRPr>
      </a:lvl2pPr>
      <a:lvl3pPr marL="1143000" indent="-228600" algn="l" rtl="0" eaLnBrk="0" fontAlgn="base" hangingPunct="0">
        <a:spcBef>
          <a:spcPct val="20000"/>
        </a:spcBef>
        <a:spcAft>
          <a:spcPct val="0"/>
        </a:spcAft>
        <a:buChar char="•"/>
        <a:defRPr sz="2400">
          <a:solidFill>
            <a:srgbClr val="000066"/>
          </a:solidFill>
          <a:latin typeface="+mn-lt"/>
        </a:defRPr>
      </a:lvl3pPr>
      <a:lvl4pPr marL="1600200" indent="-228600" algn="l" rtl="0" eaLnBrk="0" fontAlgn="base" hangingPunct="0">
        <a:spcBef>
          <a:spcPct val="20000"/>
        </a:spcBef>
        <a:spcAft>
          <a:spcPct val="0"/>
        </a:spcAft>
        <a:buChar char="–"/>
        <a:defRPr sz="2000">
          <a:solidFill>
            <a:srgbClr val="000066"/>
          </a:solidFill>
          <a:latin typeface="+mn-lt"/>
        </a:defRPr>
      </a:lvl4pPr>
      <a:lvl5pPr marL="2057400" indent="-228600" algn="l" rtl="0" eaLnBrk="0" fontAlgn="base" hangingPunct="0">
        <a:spcBef>
          <a:spcPct val="20000"/>
        </a:spcBef>
        <a:spcAft>
          <a:spcPct val="0"/>
        </a:spcAft>
        <a:buChar char="»"/>
        <a:defRPr sz="2000">
          <a:solidFill>
            <a:srgbClr val="000066"/>
          </a:solidFill>
          <a:latin typeface="+mn-lt"/>
        </a:defRPr>
      </a:lvl5pPr>
      <a:lvl6pPr marL="2514600" indent="-228600" algn="l" rtl="0" fontAlgn="base">
        <a:spcBef>
          <a:spcPct val="20000"/>
        </a:spcBef>
        <a:spcAft>
          <a:spcPct val="0"/>
        </a:spcAft>
        <a:buChar char="»"/>
        <a:defRPr sz="2000">
          <a:solidFill>
            <a:srgbClr val="000066"/>
          </a:solidFill>
          <a:latin typeface="+mn-lt"/>
        </a:defRPr>
      </a:lvl6pPr>
      <a:lvl7pPr marL="2971800" indent="-228600" algn="l" rtl="0" fontAlgn="base">
        <a:spcBef>
          <a:spcPct val="20000"/>
        </a:spcBef>
        <a:spcAft>
          <a:spcPct val="0"/>
        </a:spcAft>
        <a:buChar char="»"/>
        <a:defRPr sz="2000">
          <a:solidFill>
            <a:srgbClr val="000066"/>
          </a:solidFill>
          <a:latin typeface="+mn-lt"/>
        </a:defRPr>
      </a:lvl7pPr>
      <a:lvl8pPr marL="3429000" indent="-228600" algn="l" rtl="0" fontAlgn="base">
        <a:spcBef>
          <a:spcPct val="20000"/>
        </a:spcBef>
        <a:spcAft>
          <a:spcPct val="0"/>
        </a:spcAft>
        <a:buChar char="»"/>
        <a:defRPr sz="2000">
          <a:solidFill>
            <a:srgbClr val="000066"/>
          </a:solidFill>
          <a:latin typeface="+mn-lt"/>
        </a:defRPr>
      </a:lvl8pPr>
      <a:lvl9pPr marL="3886200" indent="-228600" algn="l" rtl="0" fontAlgn="base">
        <a:spcBef>
          <a:spcPct val="20000"/>
        </a:spcBef>
        <a:spcAft>
          <a:spcPct val="0"/>
        </a:spcAft>
        <a:buChar char="»"/>
        <a:defRPr sz="20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5 January 2016</a:t>
            </a:r>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D489B5-D587-406D-B140-23189430C30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10/24/2024</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
        <p:nvSpPr>
          <p:cNvPr id="8" name="TextBox 7"/>
          <p:cNvSpPr txBox="1"/>
          <p:nvPr userDrawn="1"/>
        </p:nvSpPr>
        <p:spPr>
          <a:xfrm>
            <a:off x="508000" y="5638801"/>
            <a:ext cx="4775200" cy="461665"/>
          </a:xfrm>
          <a:prstGeom prst="rect">
            <a:avLst/>
          </a:prstGeom>
          <a:noFill/>
        </p:spPr>
        <p:txBody>
          <a:bodyPr wrap="square" rtlCol="0">
            <a:spAutoFit/>
          </a:bodyPr>
          <a:lstStyle/>
          <a:p>
            <a:endParaRPr lang="en-US" sz="2400" dirty="0"/>
          </a:p>
        </p:txBody>
      </p:sp>
      <p:sp>
        <p:nvSpPr>
          <p:cNvPr id="9" name="TextBox 8"/>
          <p:cNvSpPr txBox="1"/>
          <p:nvPr userDrawn="1"/>
        </p:nvSpPr>
        <p:spPr>
          <a:xfrm>
            <a:off x="203200" y="6611779"/>
            <a:ext cx="4165600" cy="400110"/>
          </a:xfrm>
          <a:prstGeom prst="rect">
            <a:avLst/>
          </a:prstGeom>
          <a:noFill/>
        </p:spPr>
        <p:txBody>
          <a:bodyPr wrap="square" rtlCol="0">
            <a:spAutoFit/>
          </a:bodyPr>
          <a:lstStyle/>
          <a:p>
            <a:r>
              <a:rPr lang="en-US" sz="1000" dirty="0"/>
              <a:t>Current as of 26</a:t>
            </a:r>
            <a:r>
              <a:rPr lang="en-US" sz="1000" baseline="0" dirty="0"/>
              <a:t> February 2020</a:t>
            </a:r>
          </a:p>
          <a:p>
            <a:endParaRPr lang="en-US" sz="1000" dirty="0"/>
          </a:p>
        </p:txBody>
      </p:sp>
    </p:spTree>
    <p:extLst>
      <p:ext uri="{BB962C8B-B14F-4D97-AF65-F5344CB8AC3E}">
        <p14:creationId xmlns:p14="http://schemas.microsoft.com/office/powerpoint/2010/main" val="3364974378"/>
      </p:ext>
    </p:extLst>
  </p:cSld>
  <p:clrMap bg1="dk1" tx1="lt1" bg2="dk2" tx2="lt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 id="2147483887" r:id="rId12"/>
    <p:sldLayoutId id="2147483805" r:id="rId13"/>
    <p:sldLayoutId id="2147483806" r:id="rId14"/>
    <p:sldLayoutId id="2147483807" r:id="rId15"/>
    <p:sldLayoutId id="2147483808" r:id="rId16"/>
    <p:sldLayoutId id="2147483809" r:id="rId17"/>
    <p:sldLayoutId id="2147483810" r:id="rId18"/>
    <p:sldLayoutId id="2147483811" r:id="rId19"/>
    <p:sldLayoutId id="2147483812" r:id="rId20"/>
    <p:sldLayoutId id="2147483813" r:id="rId21"/>
    <p:sldLayoutId id="2147483814" r:id="rId22"/>
    <p:sldLayoutId id="2147483815" r:id="rId23"/>
    <p:sldLayoutId id="2147483816" r:id="rId24"/>
    <p:sldLayoutId id="2147483817" r:id="rId25"/>
    <p:sldLayoutId id="2147483818" r:id="rId26"/>
    <p:sldLayoutId id="2147483819" r:id="rId27"/>
    <p:sldLayoutId id="2147483820" r:id="rId28"/>
    <p:sldLayoutId id="2147483821" r:id="rId29"/>
    <p:sldLayoutId id="2147483822" r:id="rId30"/>
    <p:sldLayoutId id="2147483823" r:id="rId31"/>
    <p:sldLayoutId id="2147483824" r:id="rId32"/>
    <p:sldLayoutId id="2147483825" r:id="rId33"/>
    <p:sldLayoutId id="2147483826" r:id="rId34"/>
    <p:sldLayoutId id="2147483827" r:id="rId35"/>
    <p:sldLayoutId id="2147483828" r:id="rId36"/>
    <p:sldLayoutId id="2147483829" r:id="rId37"/>
    <p:sldLayoutId id="2147483830" r:id="rId38"/>
    <p:sldLayoutId id="2147483831" r:id="rId39"/>
    <p:sldLayoutId id="2147483832" r:id="rId40"/>
    <p:sldLayoutId id="2147483833" r:id="rId41"/>
    <p:sldLayoutId id="2147483834" r:id="rId42"/>
  </p:sldLayoutIdLst>
  <p:hf sldNum="0" hdr="0" ftr="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2.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2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6.xml"/><Relationship Id="rId1" Type="http://schemas.openxmlformats.org/officeDocument/2006/relationships/slideLayout" Target="../slideLayouts/slideLayout2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2.xml"/><Relationship Id="rId5" Type="http://schemas.openxmlformats.org/officeDocument/2006/relationships/image" Target="../media/image5.jpeg"/><Relationship Id="rId4" Type="http://schemas.openxmlformats.org/officeDocument/2006/relationships/image" Target="../media/image4.jpe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2.xml"/></Relationships>
</file>

<file path=ppt/slides/_rels/slide4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1.xml"/><Relationship Id="rId1" Type="http://schemas.openxmlformats.org/officeDocument/2006/relationships/slideLayout" Target="../slideLayouts/slideLayout2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3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9700" y="2457450"/>
            <a:ext cx="6858000" cy="1557338"/>
          </a:xfrm>
        </p:spPr>
        <p:txBody>
          <a:bodyPr>
            <a:normAutofit fontScale="90000"/>
          </a:bodyPr>
          <a:lstStyle/>
          <a:p>
            <a:pPr>
              <a:defRPr/>
            </a:pPr>
            <a:r>
              <a:rPr lang="en-US" dirty="0"/>
              <a:t>Army STANDARD TRAINING PACKAGE</a:t>
            </a:r>
            <a:br>
              <a:rPr lang="en-US" dirty="0"/>
            </a:br>
            <a:endParaRPr lang="en-US" sz="2325"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2050" y="2571750"/>
            <a:ext cx="951548" cy="951548"/>
          </a:xfrm>
          <a:prstGeom prst="rect">
            <a:avLst/>
          </a:prstGeom>
        </p:spPr>
      </p:pic>
    </p:spTree>
    <p:extLst>
      <p:ext uri="{BB962C8B-B14F-4D97-AF65-F5344CB8AC3E}">
        <p14:creationId xmlns:p14="http://schemas.microsoft.com/office/powerpoint/2010/main" val="583812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209800" y="409730"/>
            <a:ext cx="7772400" cy="1066800"/>
          </a:xfrm>
        </p:spPr>
        <p:txBody>
          <a:bodyPr/>
          <a:lstStyle/>
          <a:p>
            <a:pPr>
              <a:defRPr/>
            </a:pPr>
            <a:r>
              <a:rPr lang="en-US" dirty="0"/>
              <a:t>Purpose</a:t>
            </a:r>
          </a:p>
        </p:txBody>
      </p:sp>
      <p:sp>
        <p:nvSpPr>
          <p:cNvPr id="12293" name="Rectangle 81"/>
          <p:cNvSpPr>
            <a:spLocks noGrp="1" noChangeArrowheads="1"/>
          </p:cNvSpPr>
          <p:nvPr>
            <p:ph idx="1"/>
          </p:nvPr>
        </p:nvSpPr>
        <p:spPr>
          <a:xfrm>
            <a:off x="2133600" y="1371600"/>
            <a:ext cx="8153400" cy="5029200"/>
          </a:xfrm>
        </p:spPr>
        <p:txBody>
          <a:bodyPr/>
          <a:lstStyle/>
          <a:p>
            <a:pPr marL="514350" indent="-514350">
              <a:spcBef>
                <a:spcPct val="45000"/>
              </a:spcBef>
              <a:buNone/>
              <a:defRPr/>
            </a:pPr>
            <a:endParaRPr lang="en-US" sz="2400" dirty="0"/>
          </a:p>
          <a:p>
            <a:pPr marL="514350" indent="-514350">
              <a:spcBef>
                <a:spcPct val="45000"/>
              </a:spcBef>
              <a:buNone/>
              <a:defRPr/>
            </a:pPr>
            <a:r>
              <a:rPr lang="en-US" sz="2400" dirty="0"/>
              <a:t>Express Statutory Purpose	     General Statutory Purpose</a:t>
            </a:r>
          </a:p>
          <a:p>
            <a:pPr marL="514350" indent="-514350">
              <a:spcBef>
                <a:spcPct val="45000"/>
              </a:spcBef>
              <a:buNone/>
              <a:defRPr/>
            </a:pPr>
            <a:r>
              <a:rPr lang="en-US" dirty="0"/>
              <a:t>   </a:t>
            </a:r>
          </a:p>
          <a:p>
            <a:pPr marL="514350" indent="-514350">
              <a:spcBef>
                <a:spcPct val="45000"/>
              </a:spcBef>
              <a:buNone/>
              <a:defRPr/>
            </a:pPr>
            <a:r>
              <a:rPr lang="en-US" sz="2400" dirty="0"/>
              <a:t>					</a:t>
            </a:r>
          </a:p>
        </p:txBody>
      </p:sp>
      <p:pic>
        <p:nvPicPr>
          <p:cNvPr id="71682" name="Picture 2" descr="http://cdn.morguefile.com/imageData/public/files/e/ericpruis/preview/fldr_2010_03_09/file1691268167579.jpg"/>
          <p:cNvPicPr>
            <a:picLocks noChangeAspect="1" noChangeArrowheads="1"/>
          </p:cNvPicPr>
          <p:nvPr/>
        </p:nvPicPr>
        <p:blipFill>
          <a:blip r:embed="rId3" cstate="screen"/>
          <a:srcRect/>
          <a:stretch>
            <a:fillRect/>
          </a:stretch>
        </p:blipFill>
        <p:spPr bwMode="auto">
          <a:xfrm>
            <a:off x="2667000" y="2590801"/>
            <a:ext cx="2667000" cy="3403601"/>
          </a:xfrm>
          <a:prstGeom prst="rect">
            <a:avLst/>
          </a:prstGeom>
          <a:noFill/>
        </p:spPr>
      </p:pic>
      <p:pic>
        <p:nvPicPr>
          <p:cNvPr id="7" name="Picture 4" descr="http://silodrome.com/wp-content/uploads/2013/03/baja-1000-740x491.jpg"/>
          <p:cNvPicPr>
            <a:picLocks noChangeAspect="1" noChangeArrowheads="1"/>
          </p:cNvPicPr>
          <p:nvPr/>
        </p:nvPicPr>
        <p:blipFill>
          <a:blip r:embed="rId4" cstate="screen"/>
          <a:srcRect/>
          <a:stretch>
            <a:fillRect/>
          </a:stretch>
        </p:blipFill>
        <p:spPr bwMode="auto">
          <a:xfrm>
            <a:off x="6172200" y="2590800"/>
            <a:ext cx="3783694" cy="2509306"/>
          </a:xfrm>
          <a:prstGeom prst="rect">
            <a:avLst/>
          </a:prstGeom>
          <a:noFill/>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2057400" y="439528"/>
            <a:ext cx="8153400" cy="1143000"/>
          </a:xfrm>
        </p:spPr>
        <p:txBody>
          <a:bodyPr/>
          <a:lstStyle/>
          <a:p>
            <a:pPr>
              <a:defRPr/>
            </a:pPr>
            <a:r>
              <a:rPr lang="en-US" dirty="0"/>
              <a:t>Express Statutory Purpose</a:t>
            </a:r>
          </a:p>
        </p:txBody>
      </p:sp>
      <p:sp>
        <p:nvSpPr>
          <p:cNvPr id="5" name="TextBox 4"/>
          <p:cNvSpPr txBox="1"/>
          <p:nvPr/>
        </p:nvSpPr>
        <p:spPr>
          <a:xfrm>
            <a:off x="2286000" y="2209800"/>
            <a:ext cx="3276600" cy="4154984"/>
          </a:xfrm>
          <a:prstGeom prst="rect">
            <a:avLst/>
          </a:prstGeom>
          <a:noFill/>
        </p:spPr>
        <p:txBody>
          <a:bodyPr wrap="square" rtlCol="0">
            <a:spAutoFit/>
          </a:bodyPr>
          <a:lstStyle/>
          <a:p>
            <a:r>
              <a:rPr lang="en-US" dirty="0">
                <a:solidFill>
                  <a:schemeClr val="tx1"/>
                </a:solidFill>
              </a:rPr>
              <a:t>Sec. 8071 of the 2016 Consolidated Appropriations Act: Of the amounts appropriated for Defense-Wide Procurement and RDT&amp;E, </a:t>
            </a:r>
            <a:r>
              <a:rPr lang="en-US" u="sng" dirty="0">
                <a:solidFill>
                  <a:schemeClr val="tx1"/>
                </a:solidFill>
              </a:rPr>
              <a:t>$487,595,000 shall be </a:t>
            </a:r>
            <a:r>
              <a:rPr lang="en-US" dirty="0">
                <a:solidFill>
                  <a:schemeClr val="tx1"/>
                </a:solidFill>
              </a:rPr>
              <a:t>for the Iron Dome short range rocket defense program.</a:t>
            </a:r>
          </a:p>
        </p:txBody>
      </p:sp>
      <p:pic>
        <p:nvPicPr>
          <p:cNvPr id="8" name="Picture 7" descr="Iron Dome.jpg"/>
          <p:cNvPicPr>
            <a:picLocks noChangeAspect="1"/>
          </p:cNvPicPr>
          <p:nvPr/>
        </p:nvPicPr>
        <p:blipFill>
          <a:blip r:embed="rId3" cstate="screen"/>
          <a:stretch>
            <a:fillRect/>
          </a:stretch>
        </p:blipFill>
        <p:spPr>
          <a:xfrm>
            <a:off x="6324600" y="2590801"/>
            <a:ext cx="3467100" cy="2855259"/>
          </a:xfrm>
          <a:prstGeom prst="rect">
            <a:avLst/>
          </a:prstGeom>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4419600" y="152400"/>
            <a:ext cx="7772400" cy="1143000"/>
          </a:xfrm>
        </p:spPr>
        <p:txBody>
          <a:bodyPr/>
          <a:lstStyle/>
          <a:p>
            <a:pPr>
              <a:defRPr/>
            </a:pPr>
            <a:r>
              <a:rPr lang="en-US" dirty="0">
                <a:solidFill>
                  <a:schemeClr val="tx1"/>
                </a:solidFill>
              </a:rPr>
              <a:t>General Statutory Purpose</a:t>
            </a:r>
          </a:p>
        </p:txBody>
      </p:sp>
      <p:graphicFrame>
        <p:nvGraphicFramePr>
          <p:cNvPr id="7" name="Diagram 6"/>
          <p:cNvGraphicFramePr/>
          <p:nvPr/>
        </p:nvGraphicFramePr>
        <p:xfrm>
          <a:off x="2057400" y="1371600"/>
          <a:ext cx="81534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133600" y="455950"/>
            <a:ext cx="7772400" cy="927100"/>
          </a:xfrm>
        </p:spPr>
        <p:txBody>
          <a:bodyPr/>
          <a:lstStyle/>
          <a:p>
            <a:pPr>
              <a:lnSpc>
                <a:spcPct val="110000"/>
              </a:lnSpc>
              <a:defRPr/>
            </a:pPr>
            <a:r>
              <a:rPr lang="en-US" dirty="0"/>
              <a:t>#1 - Necessary and Incident</a:t>
            </a:r>
            <a:endParaRPr lang="en-US" sz="2000" dirty="0"/>
          </a:p>
        </p:txBody>
      </p:sp>
      <p:sp>
        <p:nvSpPr>
          <p:cNvPr id="5" name="Freeform 4"/>
          <p:cNvSpPr/>
          <p:nvPr/>
        </p:nvSpPr>
        <p:spPr bwMode="auto">
          <a:xfrm>
            <a:off x="994230" y="1447800"/>
            <a:ext cx="9673771" cy="1780418"/>
          </a:xfrm>
          <a:custGeom>
            <a:avLst/>
            <a:gdLst>
              <a:gd name="connsiteX0" fmla="*/ 3437467 w 9673771"/>
              <a:gd name="connsiteY0" fmla="*/ 181428 h 1780418"/>
              <a:gd name="connsiteX1" fmla="*/ 3248781 w 9673771"/>
              <a:gd name="connsiteY1" fmla="*/ 442685 h 1780418"/>
              <a:gd name="connsiteX2" fmla="*/ 1187752 w 9673771"/>
              <a:gd name="connsiteY2" fmla="*/ 471714 h 1780418"/>
              <a:gd name="connsiteX3" fmla="*/ 1216781 w 9673771"/>
              <a:gd name="connsiteY3" fmla="*/ 1603828 h 1780418"/>
              <a:gd name="connsiteX4" fmla="*/ 8488438 w 9673771"/>
              <a:gd name="connsiteY4" fmla="*/ 1531257 h 1780418"/>
              <a:gd name="connsiteX5" fmla="*/ 8328781 w 9673771"/>
              <a:gd name="connsiteY5" fmla="*/ 224971 h 1780418"/>
              <a:gd name="connsiteX6" fmla="*/ 3539067 w 9673771"/>
              <a:gd name="connsiteY6" fmla="*/ 181428 h 17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73771" h="1780418">
                <a:moveTo>
                  <a:pt x="3437467" y="181428"/>
                </a:moveTo>
                <a:cubicBezTo>
                  <a:pt x="3530600" y="287866"/>
                  <a:pt x="3623733" y="394304"/>
                  <a:pt x="3248781" y="442685"/>
                </a:cubicBezTo>
                <a:cubicBezTo>
                  <a:pt x="2873829" y="491066"/>
                  <a:pt x="1526419" y="278190"/>
                  <a:pt x="1187752" y="471714"/>
                </a:cubicBezTo>
                <a:cubicBezTo>
                  <a:pt x="849085" y="665238"/>
                  <a:pt x="0" y="1427238"/>
                  <a:pt x="1216781" y="1603828"/>
                </a:cubicBezTo>
                <a:cubicBezTo>
                  <a:pt x="2433562" y="1780418"/>
                  <a:pt x="7303105" y="1761067"/>
                  <a:pt x="8488438" y="1531257"/>
                </a:cubicBezTo>
                <a:cubicBezTo>
                  <a:pt x="9673771" y="1301447"/>
                  <a:pt x="9153676" y="449942"/>
                  <a:pt x="8328781" y="224971"/>
                </a:cubicBezTo>
                <a:cubicBezTo>
                  <a:pt x="7503886" y="0"/>
                  <a:pt x="4293810" y="237066"/>
                  <a:pt x="3539067" y="181428"/>
                </a:cubicBezTo>
              </a:path>
            </a:pathLst>
          </a:cu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609600" indent="-609600" eaLnBrk="1" hangingPunct="1">
              <a:spcBef>
                <a:spcPct val="20000"/>
              </a:spcBef>
            </a:pPr>
            <a:endParaRPr lang="en-US" b="1" dirty="0">
              <a:solidFill>
                <a:schemeClr val="tx1"/>
              </a:solidFill>
              <a:latin typeface="Times New Roman" pitchFamily="18" charset="0"/>
            </a:endParaRPr>
          </a:p>
        </p:txBody>
      </p:sp>
      <p:sp>
        <p:nvSpPr>
          <p:cNvPr id="6" name="Oval 5"/>
          <p:cNvSpPr/>
          <p:nvPr/>
        </p:nvSpPr>
        <p:spPr bwMode="auto">
          <a:xfrm>
            <a:off x="2362200" y="1600200"/>
            <a:ext cx="7696200" cy="1066800"/>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609600" indent="-609600" eaLnBrk="1" hangingPunct="1">
              <a:spcBef>
                <a:spcPct val="20000"/>
              </a:spcBef>
            </a:pPr>
            <a:endParaRPr lang="en-US" b="1" dirty="0">
              <a:solidFill>
                <a:schemeClr val="tx1"/>
              </a:solidFill>
              <a:latin typeface="Times New Roman" pitchFamily="18" charset="0"/>
            </a:endParaRPr>
          </a:p>
        </p:txBody>
      </p:sp>
      <p:sp>
        <p:nvSpPr>
          <p:cNvPr id="7" name="Oval 6"/>
          <p:cNvSpPr/>
          <p:nvPr/>
        </p:nvSpPr>
        <p:spPr bwMode="auto">
          <a:xfrm>
            <a:off x="2286000" y="1600200"/>
            <a:ext cx="7620000" cy="1447800"/>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609600" indent="-609600" eaLnBrk="1" hangingPunct="1">
              <a:spcBef>
                <a:spcPct val="20000"/>
              </a:spcBef>
            </a:pPr>
            <a:endParaRPr lang="en-US" b="1" dirty="0">
              <a:solidFill>
                <a:schemeClr val="tx1"/>
              </a:solidFill>
              <a:latin typeface="Times New Roman" pitchFamily="18" charset="0"/>
            </a:endParaRPr>
          </a:p>
        </p:txBody>
      </p:sp>
      <p:sp>
        <p:nvSpPr>
          <p:cNvPr id="10" name="TextBox 9"/>
          <p:cNvSpPr txBox="1"/>
          <p:nvPr/>
        </p:nvSpPr>
        <p:spPr>
          <a:xfrm>
            <a:off x="1765300" y="2067190"/>
            <a:ext cx="7696200" cy="2677656"/>
          </a:xfrm>
          <a:prstGeom prst="rect">
            <a:avLst/>
          </a:prstGeom>
          <a:noFill/>
        </p:spPr>
        <p:txBody>
          <a:bodyPr wrap="square" rtlCol="0">
            <a:spAutoFit/>
          </a:bodyPr>
          <a:lstStyle/>
          <a:p>
            <a:pPr marL="514350" indent="-514350">
              <a:buFont typeface="+mj-lt"/>
              <a:buAutoNum type="alphaUcPeriod"/>
            </a:pPr>
            <a:r>
              <a:rPr lang="en-US" sz="2800" dirty="0">
                <a:solidFill>
                  <a:schemeClr val="tx1"/>
                </a:solidFill>
              </a:rPr>
              <a:t>Is this expense </a:t>
            </a:r>
            <a:r>
              <a:rPr lang="en-US" sz="2800" b="1" dirty="0">
                <a:solidFill>
                  <a:schemeClr val="tx1"/>
                </a:solidFill>
              </a:rPr>
              <a:t>logically related </a:t>
            </a:r>
            <a:r>
              <a:rPr lang="en-US" sz="2800" dirty="0">
                <a:solidFill>
                  <a:schemeClr val="tx1"/>
                </a:solidFill>
              </a:rPr>
              <a:t>to the appropriations purpose?</a:t>
            </a:r>
          </a:p>
          <a:p>
            <a:pPr marL="514350" indent="-514350">
              <a:buFont typeface="+mj-lt"/>
              <a:buAutoNum type="alphaUcPeriod"/>
            </a:pPr>
            <a:endParaRPr lang="en-US" sz="2800" dirty="0">
              <a:solidFill>
                <a:schemeClr val="tx1"/>
              </a:solidFill>
            </a:endParaRPr>
          </a:p>
          <a:p>
            <a:pPr marL="514350" indent="-514350">
              <a:buFont typeface="+mj-lt"/>
              <a:buAutoNum type="alphaUcPeriod"/>
            </a:pPr>
            <a:r>
              <a:rPr lang="en-US" sz="2800" dirty="0">
                <a:solidFill>
                  <a:schemeClr val="tx1"/>
                </a:solidFill>
              </a:rPr>
              <a:t>Will this expense make a </a:t>
            </a:r>
            <a:r>
              <a:rPr lang="en-US" sz="2800" b="1" dirty="0">
                <a:solidFill>
                  <a:schemeClr val="tx1"/>
                </a:solidFill>
              </a:rPr>
              <a:t>direct contribution </a:t>
            </a:r>
            <a:r>
              <a:rPr lang="en-US" sz="2800" dirty="0">
                <a:solidFill>
                  <a:schemeClr val="tx1"/>
                </a:solidFill>
              </a:rPr>
              <a:t>to an authorized agency function?</a:t>
            </a:r>
          </a:p>
          <a:p>
            <a:endParaRPr lang="en-US" sz="28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09800" y="440960"/>
            <a:ext cx="7772400" cy="927100"/>
          </a:xfrm>
        </p:spPr>
        <p:txBody>
          <a:bodyPr/>
          <a:lstStyle/>
          <a:p>
            <a:pPr>
              <a:lnSpc>
                <a:spcPct val="110000"/>
              </a:lnSpc>
              <a:defRPr/>
            </a:pPr>
            <a:r>
              <a:rPr lang="en-US" dirty="0"/>
              <a:t>#2 – Not Prohibited By Law</a:t>
            </a:r>
            <a:endParaRPr lang="en-US" sz="2000" dirty="0"/>
          </a:p>
        </p:txBody>
      </p:sp>
      <p:sp>
        <p:nvSpPr>
          <p:cNvPr id="5" name="Freeform 4"/>
          <p:cNvSpPr/>
          <p:nvPr/>
        </p:nvSpPr>
        <p:spPr bwMode="auto">
          <a:xfrm>
            <a:off x="994230" y="1447800"/>
            <a:ext cx="9673771" cy="1780418"/>
          </a:xfrm>
          <a:custGeom>
            <a:avLst/>
            <a:gdLst>
              <a:gd name="connsiteX0" fmla="*/ 3437467 w 9673771"/>
              <a:gd name="connsiteY0" fmla="*/ 181428 h 1780418"/>
              <a:gd name="connsiteX1" fmla="*/ 3248781 w 9673771"/>
              <a:gd name="connsiteY1" fmla="*/ 442685 h 1780418"/>
              <a:gd name="connsiteX2" fmla="*/ 1187752 w 9673771"/>
              <a:gd name="connsiteY2" fmla="*/ 471714 h 1780418"/>
              <a:gd name="connsiteX3" fmla="*/ 1216781 w 9673771"/>
              <a:gd name="connsiteY3" fmla="*/ 1603828 h 1780418"/>
              <a:gd name="connsiteX4" fmla="*/ 8488438 w 9673771"/>
              <a:gd name="connsiteY4" fmla="*/ 1531257 h 1780418"/>
              <a:gd name="connsiteX5" fmla="*/ 8328781 w 9673771"/>
              <a:gd name="connsiteY5" fmla="*/ 224971 h 1780418"/>
              <a:gd name="connsiteX6" fmla="*/ 3539067 w 9673771"/>
              <a:gd name="connsiteY6" fmla="*/ 181428 h 17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73771" h="1780418">
                <a:moveTo>
                  <a:pt x="3437467" y="181428"/>
                </a:moveTo>
                <a:cubicBezTo>
                  <a:pt x="3530600" y="287866"/>
                  <a:pt x="3623733" y="394304"/>
                  <a:pt x="3248781" y="442685"/>
                </a:cubicBezTo>
                <a:cubicBezTo>
                  <a:pt x="2873829" y="491066"/>
                  <a:pt x="1526419" y="278190"/>
                  <a:pt x="1187752" y="471714"/>
                </a:cubicBezTo>
                <a:cubicBezTo>
                  <a:pt x="849085" y="665238"/>
                  <a:pt x="0" y="1427238"/>
                  <a:pt x="1216781" y="1603828"/>
                </a:cubicBezTo>
                <a:cubicBezTo>
                  <a:pt x="2433562" y="1780418"/>
                  <a:pt x="7303105" y="1761067"/>
                  <a:pt x="8488438" y="1531257"/>
                </a:cubicBezTo>
                <a:cubicBezTo>
                  <a:pt x="9673771" y="1301447"/>
                  <a:pt x="9153676" y="449942"/>
                  <a:pt x="8328781" y="224971"/>
                </a:cubicBezTo>
                <a:cubicBezTo>
                  <a:pt x="7503886" y="0"/>
                  <a:pt x="4293810" y="237066"/>
                  <a:pt x="3539067" y="181428"/>
                </a:cubicBezTo>
              </a:path>
            </a:pathLst>
          </a:cu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609600" indent="-609600" eaLnBrk="1" hangingPunct="1">
              <a:spcBef>
                <a:spcPct val="20000"/>
              </a:spcBef>
            </a:pPr>
            <a:endParaRPr lang="en-US" b="1" dirty="0">
              <a:solidFill>
                <a:schemeClr val="tx1"/>
              </a:solidFill>
              <a:latin typeface="Times New Roman" pitchFamily="18" charset="0"/>
            </a:endParaRPr>
          </a:p>
        </p:txBody>
      </p:sp>
      <p:sp>
        <p:nvSpPr>
          <p:cNvPr id="6" name="Oval 5"/>
          <p:cNvSpPr/>
          <p:nvPr/>
        </p:nvSpPr>
        <p:spPr bwMode="auto">
          <a:xfrm>
            <a:off x="2362200" y="1600200"/>
            <a:ext cx="7696200" cy="1066800"/>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609600" indent="-609600" eaLnBrk="1" hangingPunct="1">
              <a:spcBef>
                <a:spcPct val="20000"/>
              </a:spcBef>
            </a:pPr>
            <a:endParaRPr lang="en-US" b="1" dirty="0">
              <a:solidFill>
                <a:schemeClr val="tx1"/>
              </a:solidFill>
              <a:latin typeface="Times New Roman" pitchFamily="18" charset="0"/>
            </a:endParaRPr>
          </a:p>
        </p:txBody>
      </p:sp>
      <p:sp>
        <p:nvSpPr>
          <p:cNvPr id="10" name="TextBox 9"/>
          <p:cNvSpPr txBox="1"/>
          <p:nvPr/>
        </p:nvSpPr>
        <p:spPr>
          <a:xfrm>
            <a:off x="1944914" y="1958640"/>
            <a:ext cx="7772400" cy="2539157"/>
          </a:xfrm>
          <a:prstGeom prst="rect">
            <a:avLst/>
          </a:prstGeom>
          <a:noFill/>
        </p:spPr>
        <p:txBody>
          <a:bodyPr wrap="square" rtlCol="0">
            <a:spAutoFit/>
          </a:bodyPr>
          <a:lstStyle/>
          <a:p>
            <a:pPr marL="457200" indent="-457200"/>
            <a:r>
              <a:rPr lang="en-US" dirty="0">
                <a:solidFill>
                  <a:schemeClr val="tx1"/>
                </a:solidFill>
              </a:rPr>
              <a:t>The expenditure must not be prohibited by law.</a:t>
            </a:r>
          </a:p>
          <a:p>
            <a:pPr marL="457200" indent="-457200"/>
            <a:endParaRPr lang="en-US" u="sng" dirty="0">
              <a:solidFill>
                <a:schemeClr val="tx1"/>
              </a:solidFill>
            </a:endParaRPr>
          </a:p>
          <a:p>
            <a:pPr marL="457200" indent="-457200"/>
            <a:endParaRPr lang="en-US" u="sng" dirty="0">
              <a:solidFill>
                <a:schemeClr val="tx1"/>
              </a:solidFill>
            </a:endParaRPr>
          </a:p>
          <a:p>
            <a:pPr marL="457200" indent="-457200"/>
            <a:r>
              <a:rPr lang="en-US" u="sng" dirty="0">
                <a:solidFill>
                  <a:schemeClr val="tx1"/>
                </a:solidFill>
              </a:rPr>
              <a:t>Examples</a:t>
            </a:r>
          </a:p>
          <a:p>
            <a:pPr marL="457200" indent="-457200">
              <a:spcBef>
                <a:spcPts val="600"/>
              </a:spcBef>
              <a:spcAft>
                <a:spcPts val="600"/>
              </a:spcAft>
              <a:buFont typeface="+mj-lt"/>
              <a:buAutoNum type="arabicPeriod"/>
            </a:pPr>
            <a:r>
              <a:rPr lang="en-US" dirty="0">
                <a:solidFill>
                  <a:schemeClr val="tx1"/>
                </a:solidFill>
              </a:rPr>
              <a:t>The Leahy Amendment.</a:t>
            </a:r>
          </a:p>
          <a:p>
            <a:pPr marL="457200" indent="-457200">
              <a:spcBef>
                <a:spcPts val="600"/>
              </a:spcBef>
              <a:spcAft>
                <a:spcPts val="600"/>
              </a:spcAft>
              <a:buFont typeface="+mj-lt"/>
              <a:buAutoNum type="arabicPeriod" startAt="2"/>
            </a:pPr>
            <a:r>
              <a:rPr lang="en-US" dirty="0">
                <a:solidFill>
                  <a:schemeClr val="tx1"/>
                </a:solidFill>
              </a:rPr>
              <a:t>GTMO Detainee Transfers.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057400" y="457200"/>
            <a:ext cx="8153400" cy="927100"/>
          </a:xfrm>
        </p:spPr>
        <p:txBody>
          <a:bodyPr>
            <a:normAutofit fontScale="90000"/>
          </a:bodyPr>
          <a:lstStyle/>
          <a:p>
            <a:pPr>
              <a:lnSpc>
                <a:spcPct val="110000"/>
              </a:lnSpc>
              <a:defRPr/>
            </a:pPr>
            <a:r>
              <a:rPr lang="en-US" dirty="0"/>
              <a:t>#3 – Not Provided For Otherwise</a:t>
            </a:r>
            <a:endParaRPr lang="en-US" sz="2000" dirty="0"/>
          </a:p>
        </p:txBody>
      </p:sp>
      <p:sp>
        <p:nvSpPr>
          <p:cNvPr id="5" name="Freeform 4"/>
          <p:cNvSpPr/>
          <p:nvPr/>
        </p:nvSpPr>
        <p:spPr bwMode="auto">
          <a:xfrm>
            <a:off x="994230" y="1447800"/>
            <a:ext cx="9673771" cy="1780418"/>
          </a:xfrm>
          <a:custGeom>
            <a:avLst/>
            <a:gdLst>
              <a:gd name="connsiteX0" fmla="*/ 3437467 w 9673771"/>
              <a:gd name="connsiteY0" fmla="*/ 181428 h 1780418"/>
              <a:gd name="connsiteX1" fmla="*/ 3248781 w 9673771"/>
              <a:gd name="connsiteY1" fmla="*/ 442685 h 1780418"/>
              <a:gd name="connsiteX2" fmla="*/ 1187752 w 9673771"/>
              <a:gd name="connsiteY2" fmla="*/ 471714 h 1780418"/>
              <a:gd name="connsiteX3" fmla="*/ 1216781 w 9673771"/>
              <a:gd name="connsiteY3" fmla="*/ 1603828 h 1780418"/>
              <a:gd name="connsiteX4" fmla="*/ 8488438 w 9673771"/>
              <a:gd name="connsiteY4" fmla="*/ 1531257 h 1780418"/>
              <a:gd name="connsiteX5" fmla="*/ 8328781 w 9673771"/>
              <a:gd name="connsiteY5" fmla="*/ 224971 h 1780418"/>
              <a:gd name="connsiteX6" fmla="*/ 3539067 w 9673771"/>
              <a:gd name="connsiteY6" fmla="*/ 181428 h 17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73771" h="1780418">
                <a:moveTo>
                  <a:pt x="3437467" y="181428"/>
                </a:moveTo>
                <a:cubicBezTo>
                  <a:pt x="3530600" y="287866"/>
                  <a:pt x="3623733" y="394304"/>
                  <a:pt x="3248781" y="442685"/>
                </a:cubicBezTo>
                <a:cubicBezTo>
                  <a:pt x="2873829" y="491066"/>
                  <a:pt x="1526419" y="278190"/>
                  <a:pt x="1187752" y="471714"/>
                </a:cubicBezTo>
                <a:cubicBezTo>
                  <a:pt x="849085" y="665238"/>
                  <a:pt x="0" y="1427238"/>
                  <a:pt x="1216781" y="1603828"/>
                </a:cubicBezTo>
                <a:cubicBezTo>
                  <a:pt x="2433562" y="1780418"/>
                  <a:pt x="7303105" y="1761067"/>
                  <a:pt x="8488438" y="1531257"/>
                </a:cubicBezTo>
                <a:cubicBezTo>
                  <a:pt x="9673771" y="1301447"/>
                  <a:pt x="9153676" y="449942"/>
                  <a:pt x="8328781" y="224971"/>
                </a:cubicBezTo>
                <a:cubicBezTo>
                  <a:pt x="7503886" y="0"/>
                  <a:pt x="4293810" y="237066"/>
                  <a:pt x="3539067" y="181428"/>
                </a:cubicBezTo>
              </a:path>
            </a:pathLst>
          </a:cu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609600" indent="-609600" eaLnBrk="1" hangingPunct="1">
              <a:spcBef>
                <a:spcPct val="20000"/>
              </a:spcBef>
            </a:pPr>
            <a:endParaRPr lang="en-US" b="1" dirty="0">
              <a:solidFill>
                <a:schemeClr val="tx1"/>
              </a:solidFill>
              <a:latin typeface="Times New Roman" pitchFamily="18" charset="0"/>
            </a:endParaRPr>
          </a:p>
        </p:txBody>
      </p:sp>
      <p:sp>
        <p:nvSpPr>
          <p:cNvPr id="6" name="Oval 5"/>
          <p:cNvSpPr/>
          <p:nvPr/>
        </p:nvSpPr>
        <p:spPr bwMode="auto">
          <a:xfrm>
            <a:off x="2362200" y="1600200"/>
            <a:ext cx="7696200" cy="1066800"/>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609600" indent="-609600" eaLnBrk="1" hangingPunct="1">
              <a:spcBef>
                <a:spcPct val="20000"/>
              </a:spcBef>
            </a:pPr>
            <a:endParaRPr lang="en-US" b="1" dirty="0">
              <a:solidFill>
                <a:schemeClr val="tx1"/>
              </a:solidFill>
              <a:latin typeface="Times New Roman" pitchFamily="18" charset="0"/>
            </a:endParaRPr>
          </a:p>
        </p:txBody>
      </p:sp>
      <p:sp>
        <p:nvSpPr>
          <p:cNvPr id="7" name="Oval 6"/>
          <p:cNvSpPr/>
          <p:nvPr/>
        </p:nvSpPr>
        <p:spPr bwMode="auto">
          <a:xfrm>
            <a:off x="2286000" y="1600200"/>
            <a:ext cx="7620000" cy="1447800"/>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609600" indent="-609600" eaLnBrk="1" hangingPunct="1">
              <a:spcBef>
                <a:spcPct val="20000"/>
              </a:spcBef>
            </a:pPr>
            <a:endParaRPr lang="en-US" b="1" dirty="0">
              <a:solidFill>
                <a:schemeClr val="tx1"/>
              </a:solidFill>
              <a:latin typeface="Times New Roman" pitchFamily="18" charset="0"/>
            </a:endParaRPr>
          </a:p>
        </p:txBody>
      </p:sp>
      <p:sp>
        <p:nvSpPr>
          <p:cNvPr id="10" name="TextBox 9"/>
          <p:cNvSpPr txBox="1"/>
          <p:nvPr/>
        </p:nvSpPr>
        <p:spPr>
          <a:xfrm>
            <a:off x="1752600" y="2133600"/>
            <a:ext cx="7543800" cy="2677656"/>
          </a:xfrm>
          <a:prstGeom prst="rect">
            <a:avLst/>
          </a:prstGeom>
          <a:noFill/>
        </p:spPr>
        <p:txBody>
          <a:bodyPr wrap="square" rtlCol="0">
            <a:spAutoFit/>
          </a:bodyPr>
          <a:lstStyle/>
          <a:p>
            <a:r>
              <a:rPr lang="en-US" dirty="0">
                <a:solidFill>
                  <a:schemeClr val="tx1"/>
                </a:solidFill>
              </a:rPr>
              <a:t>Use the most specific funding source.  There must not be a more specific funding source that applies to the expenditure.</a:t>
            </a:r>
          </a:p>
          <a:p>
            <a:endParaRPr lang="en-US" dirty="0">
              <a:solidFill>
                <a:schemeClr val="tx1"/>
              </a:solidFill>
            </a:endParaRPr>
          </a:p>
          <a:p>
            <a:r>
              <a:rPr lang="en-US" u="sng" dirty="0">
                <a:solidFill>
                  <a:schemeClr val="tx1"/>
                </a:solidFill>
              </a:rPr>
              <a:t>For example</a:t>
            </a:r>
            <a:r>
              <a:rPr lang="en-US" dirty="0">
                <a:solidFill>
                  <a:schemeClr val="tx1"/>
                </a:solidFill>
              </a:rPr>
              <a:t>: </a:t>
            </a:r>
          </a:p>
          <a:p>
            <a:pPr>
              <a:buFont typeface="Arial" pitchFamily="34" charset="0"/>
              <a:buChar char="•"/>
            </a:pPr>
            <a:r>
              <a:rPr lang="en-US" dirty="0">
                <a:solidFill>
                  <a:schemeClr val="tx1"/>
                </a:solidFill>
              </a:rPr>
              <a:t>  Aircraft must be procured with aircraft procurement, not “other procurement.”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7400" y="439528"/>
            <a:ext cx="8153400" cy="1143000"/>
          </a:xfrm>
        </p:spPr>
        <p:txBody>
          <a:bodyPr/>
          <a:lstStyle/>
          <a:p>
            <a:pPr>
              <a:defRPr/>
            </a:pPr>
            <a:r>
              <a:rPr lang="en-US" dirty="0"/>
              <a:t>Major DoD Appropriations</a:t>
            </a:r>
          </a:p>
        </p:txBody>
      </p:sp>
      <p:graphicFrame>
        <p:nvGraphicFramePr>
          <p:cNvPr id="5" name="Diagram 4"/>
          <p:cNvGraphicFramePr/>
          <p:nvPr/>
        </p:nvGraphicFramePr>
        <p:xfrm>
          <a:off x="2302240" y="1524000"/>
          <a:ext cx="7788640" cy="42659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94558"/>
            <a:ext cx="8153400" cy="1143000"/>
          </a:xfrm>
        </p:spPr>
        <p:txBody>
          <a:bodyPr>
            <a:normAutofit/>
          </a:bodyPr>
          <a:lstStyle/>
          <a:p>
            <a:r>
              <a:rPr lang="en-US" dirty="0"/>
              <a:t>Operations and Maintenance</a:t>
            </a:r>
          </a:p>
        </p:txBody>
      </p:sp>
      <p:sp>
        <p:nvSpPr>
          <p:cNvPr id="3" name="Content Placeholder 2"/>
          <p:cNvSpPr>
            <a:spLocks noGrp="1"/>
          </p:cNvSpPr>
          <p:nvPr>
            <p:ph idx="1"/>
          </p:nvPr>
        </p:nvSpPr>
        <p:spPr>
          <a:xfrm>
            <a:off x="1905000" y="2133601"/>
            <a:ext cx="7696200" cy="4525963"/>
          </a:xfrm>
        </p:spPr>
        <p:txBody>
          <a:bodyPr>
            <a:normAutofit/>
          </a:bodyPr>
          <a:lstStyle/>
          <a:p>
            <a:pPr marL="0" indent="-237127">
              <a:spcBef>
                <a:spcPts val="0"/>
              </a:spcBef>
              <a:buNone/>
              <a:defRPr/>
            </a:pPr>
            <a:r>
              <a:rPr lang="en-US" sz="2400" dirty="0"/>
              <a:t>O&amp;M funds are for </a:t>
            </a:r>
            <a:r>
              <a:rPr lang="en-US" sz="2400" b="1" dirty="0"/>
              <a:t>EXPENSES </a:t>
            </a:r>
            <a:r>
              <a:rPr lang="en-US" sz="2400" dirty="0"/>
              <a:t>– the cost of resources </a:t>
            </a:r>
            <a:r>
              <a:rPr lang="en-US" sz="2400" b="1" dirty="0"/>
              <a:t>consumed</a:t>
            </a:r>
            <a:r>
              <a:rPr lang="en-US" sz="2400" dirty="0"/>
              <a:t> in operating and maintaining the DoD.</a:t>
            </a:r>
          </a:p>
          <a:p>
            <a:pPr marL="0" indent="-237127">
              <a:spcBef>
                <a:spcPts val="0"/>
              </a:spcBef>
              <a:buNone/>
              <a:defRPr/>
            </a:pPr>
            <a:endParaRPr lang="en-US" sz="2400" dirty="0"/>
          </a:p>
          <a:p>
            <a:pPr marL="0" indent="-237127">
              <a:spcBef>
                <a:spcPts val="0"/>
              </a:spcBef>
              <a:buNone/>
              <a:defRPr/>
            </a:pPr>
            <a:r>
              <a:rPr lang="en-US" sz="2400" u="sng" dirty="0"/>
              <a:t>For Example:</a:t>
            </a:r>
          </a:p>
          <a:p>
            <a:pPr marL="400050" lvl="2" indent="-237660">
              <a:spcBef>
                <a:spcPts val="0"/>
              </a:spcBef>
              <a:buFont typeface="Arial" pitchFamily="34" charset="0"/>
              <a:buChar char="•"/>
              <a:defRPr/>
            </a:pPr>
            <a:r>
              <a:rPr lang="en-US" dirty="0"/>
              <a:t>Office Supplies &amp; Paper</a:t>
            </a:r>
          </a:p>
          <a:p>
            <a:pPr marL="400050" lvl="2" indent="-237660">
              <a:spcBef>
                <a:spcPts val="0"/>
              </a:spcBef>
              <a:buFont typeface="Arial" pitchFamily="34" charset="0"/>
              <a:buChar char="•"/>
              <a:defRPr/>
            </a:pPr>
            <a:r>
              <a:rPr lang="en-US" dirty="0"/>
              <a:t>Utilities</a:t>
            </a:r>
          </a:p>
          <a:p>
            <a:pPr marL="400050" lvl="2" indent="-237660">
              <a:spcBef>
                <a:spcPts val="0"/>
              </a:spcBef>
              <a:buFont typeface="Arial" pitchFamily="34" charset="0"/>
              <a:buChar char="•"/>
              <a:defRPr/>
            </a:pPr>
            <a:r>
              <a:rPr lang="en-US" dirty="0"/>
              <a:t>Fuel</a:t>
            </a:r>
          </a:p>
          <a:p>
            <a:pPr marL="400050" lvl="2" indent="-237660">
              <a:spcBef>
                <a:spcPts val="0"/>
              </a:spcBef>
              <a:buFont typeface="Arial" pitchFamily="34" charset="0"/>
              <a:buChar char="•"/>
              <a:defRPr/>
            </a:pPr>
            <a:r>
              <a:rPr lang="en-US" dirty="0"/>
              <a:t>Maintenance Services</a:t>
            </a:r>
          </a:p>
          <a:p>
            <a:pPr marL="711914" lvl="1" indent="-237660">
              <a:defRPr/>
            </a:pPr>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35960"/>
            <a:ext cx="8153400" cy="1143000"/>
          </a:xfrm>
        </p:spPr>
        <p:txBody>
          <a:bodyPr>
            <a:normAutofit/>
          </a:bodyPr>
          <a:lstStyle/>
          <a:p>
            <a:r>
              <a:rPr lang="en-US" dirty="0"/>
              <a:t>Procurement</a:t>
            </a:r>
          </a:p>
        </p:txBody>
      </p:sp>
      <p:sp>
        <p:nvSpPr>
          <p:cNvPr id="3" name="Content Placeholder 2"/>
          <p:cNvSpPr>
            <a:spLocks noGrp="1"/>
          </p:cNvSpPr>
          <p:nvPr>
            <p:ph idx="1"/>
          </p:nvPr>
        </p:nvSpPr>
        <p:spPr>
          <a:xfrm>
            <a:off x="1828800" y="2057401"/>
            <a:ext cx="8077200" cy="4436023"/>
          </a:xfrm>
        </p:spPr>
        <p:txBody>
          <a:bodyPr>
            <a:noAutofit/>
          </a:bodyPr>
          <a:lstStyle/>
          <a:p>
            <a:pPr marL="0" lvl="1" indent="-342900">
              <a:buNone/>
            </a:pPr>
            <a:r>
              <a:rPr lang="en-US" dirty="0"/>
              <a:t>Procurement funds are for </a:t>
            </a:r>
            <a:r>
              <a:rPr lang="en-US" b="1" dirty="0"/>
              <a:t>INVESTMENTS </a:t>
            </a:r>
            <a:r>
              <a:rPr lang="en-US" dirty="0"/>
              <a:t>– the cost to acquire</a:t>
            </a:r>
            <a:r>
              <a:rPr lang="en-US" b="1" dirty="0"/>
              <a:t> durable </a:t>
            </a:r>
            <a:r>
              <a:rPr lang="en-US" dirty="0"/>
              <a:t>items such as equipment.</a:t>
            </a:r>
          </a:p>
          <a:p>
            <a:pPr marL="342900" lvl="1" indent="-342900">
              <a:buFontTx/>
              <a:buChar char="•"/>
            </a:pPr>
            <a:endParaRPr lang="en-US" sz="1800" dirty="0"/>
          </a:p>
          <a:p>
            <a:pPr lvl="1"/>
            <a:r>
              <a:rPr lang="en-US" dirty="0"/>
              <a:t>Procurement (Various)</a:t>
            </a:r>
          </a:p>
          <a:p>
            <a:pPr lvl="2"/>
            <a:r>
              <a:rPr lang="en-US" sz="2200" dirty="0"/>
              <a:t>Specific types of procurement funds: aircraft, missiles, weapons and tracked vehicles, ammunition, etc.</a:t>
            </a:r>
          </a:p>
          <a:p>
            <a:pPr lvl="1"/>
            <a:endParaRPr lang="en-US" sz="1600" dirty="0"/>
          </a:p>
          <a:p>
            <a:pPr lvl="1"/>
            <a:r>
              <a:rPr lang="en-US" dirty="0"/>
              <a:t>Other Procurement (OPA)</a:t>
            </a:r>
          </a:p>
          <a:p>
            <a:pPr lvl="2"/>
            <a:r>
              <a:rPr lang="en-US" sz="2200" dirty="0"/>
              <a:t>General investment items that are durable in nature and will benefit the Government in subsequent fiscal years.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39528"/>
            <a:ext cx="8153400" cy="1143000"/>
          </a:xfrm>
        </p:spPr>
        <p:txBody>
          <a:bodyPr>
            <a:normAutofit/>
          </a:bodyPr>
          <a:lstStyle/>
          <a:p>
            <a:r>
              <a:rPr lang="en-US" dirty="0"/>
              <a:t>Military Personnel</a:t>
            </a:r>
          </a:p>
        </p:txBody>
      </p:sp>
      <p:sp>
        <p:nvSpPr>
          <p:cNvPr id="3" name="Content Placeholder 2"/>
          <p:cNvSpPr>
            <a:spLocks noGrp="1"/>
          </p:cNvSpPr>
          <p:nvPr>
            <p:ph idx="1"/>
          </p:nvPr>
        </p:nvSpPr>
        <p:spPr>
          <a:xfrm>
            <a:off x="1905000" y="2057401"/>
            <a:ext cx="7543800" cy="4525963"/>
          </a:xfrm>
        </p:spPr>
        <p:txBody>
          <a:bodyPr>
            <a:normAutofit/>
          </a:bodyPr>
          <a:lstStyle/>
          <a:p>
            <a:pPr>
              <a:buNone/>
            </a:pPr>
            <a:endParaRPr lang="en-US" sz="2400" dirty="0"/>
          </a:p>
          <a:p>
            <a:pPr marL="0">
              <a:buNone/>
            </a:pPr>
            <a:r>
              <a:rPr lang="en-US" sz="2400" dirty="0"/>
              <a:t>MILPER funds are used for pay, allowances, and subsistence.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638300" y="2819400"/>
            <a:ext cx="8915400" cy="381000"/>
          </a:xfrm>
        </p:spPr>
        <p:txBody>
          <a:bodyPr>
            <a:noAutofit/>
          </a:bodyPr>
          <a:lstStyle/>
          <a:p>
            <a:pPr eaLnBrk="1" hangingPunct="1"/>
            <a:r>
              <a:rPr lang="en-US" sz="4000" dirty="0"/>
              <a:t>Fiscal Law 101:</a:t>
            </a:r>
            <a:br>
              <a:rPr lang="en-US" sz="4000" dirty="0"/>
            </a:br>
            <a:r>
              <a:rPr lang="en-US" sz="4000" dirty="0"/>
              <a:t>Purpose and Time</a:t>
            </a:r>
          </a:p>
        </p:txBody>
      </p:sp>
      <p:sp>
        <p:nvSpPr>
          <p:cNvPr id="3" name="Subtitle 2"/>
          <p:cNvSpPr>
            <a:spLocks noGrp="1"/>
          </p:cNvSpPr>
          <p:nvPr>
            <p:ph type="subTitle" idx="1"/>
          </p:nvPr>
        </p:nvSpPr>
        <p:spPr>
          <a:xfrm>
            <a:off x="2895600" y="4038600"/>
            <a:ext cx="6400800" cy="1143000"/>
          </a:xfrm>
        </p:spPr>
        <p:txBody>
          <a:bodyPr/>
          <a:lstStyle/>
          <a:p>
            <a:r>
              <a:rPr lang="en-US" sz="3200" dirty="0"/>
              <a:t>The Fiscal Controls of                   Purpose &amp; Time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39528"/>
            <a:ext cx="8153400" cy="1143000"/>
          </a:xfrm>
        </p:spPr>
        <p:txBody>
          <a:bodyPr>
            <a:normAutofit/>
          </a:bodyPr>
          <a:lstStyle/>
          <a:p>
            <a:r>
              <a:rPr lang="en-US" dirty="0"/>
              <a:t>RDT&amp;E</a:t>
            </a:r>
          </a:p>
        </p:txBody>
      </p:sp>
      <p:sp>
        <p:nvSpPr>
          <p:cNvPr id="3" name="Content Placeholder 2"/>
          <p:cNvSpPr>
            <a:spLocks noGrp="1"/>
          </p:cNvSpPr>
          <p:nvPr>
            <p:ph idx="1"/>
          </p:nvPr>
        </p:nvSpPr>
        <p:spPr>
          <a:xfrm>
            <a:off x="1905000" y="1905001"/>
            <a:ext cx="7391400" cy="4525963"/>
          </a:xfrm>
        </p:spPr>
        <p:txBody>
          <a:bodyPr>
            <a:normAutofit/>
          </a:bodyPr>
          <a:lstStyle/>
          <a:p>
            <a:endParaRPr lang="en-US" sz="2000" dirty="0"/>
          </a:p>
          <a:p>
            <a:pPr marL="0">
              <a:buNone/>
            </a:pPr>
            <a:r>
              <a:rPr lang="en-US" sz="2400" dirty="0"/>
              <a:t>Research, Development, Test, and Evaluation funds are for basic and applied scientific research, development, test and evaluation, including maintenance, rehabilitation, lease and operation of facilities and equipment.</a:t>
            </a:r>
          </a:p>
          <a:p>
            <a:pPr marL="0">
              <a:buNone/>
            </a:pPr>
            <a:endParaRPr lang="en-US" sz="2000" dirty="0"/>
          </a:p>
          <a:p>
            <a:pPr marL="0" indent="-237127">
              <a:spcBef>
                <a:spcPts val="0"/>
              </a:spcBef>
              <a:buNone/>
              <a:defRPr/>
            </a:pPr>
            <a:r>
              <a:rPr lang="en-US" sz="2400" u="sng" dirty="0"/>
              <a:t>For Example:</a:t>
            </a:r>
          </a:p>
          <a:p>
            <a:pPr marL="400050" lvl="2" indent="-237660">
              <a:spcBef>
                <a:spcPts val="0"/>
              </a:spcBef>
              <a:buFont typeface="Arial" pitchFamily="34" charset="0"/>
              <a:buChar char="•"/>
              <a:defRPr/>
            </a:pPr>
            <a:r>
              <a:rPr lang="en-US" dirty="0"/>
              <a:t>The Defense Advanced Research Projects Agency (DARPA).</a:t>
            </a:r>
          </a:p>
          <a:p>
            <a:pPr marL="0">
              <a:buNone/>
            </a:pPr>
            <a:endParaRPr lang="en-US"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1828800" y="228600"/>
            <a:ext cx="8382000" cy="1295400"/>
          </a:xfrm>
        </p:spPr>
        <p:txBody>
          <a:bodyPr/>
          <a:lstStyle/>
          <a:p>
            <a:r>
              <a:rPr lang="en-US" dirty="0"/>
              <a:t>MILITARY CONSTRUCTION </a:t>
            </a:r>
          </a:p>
        </p:txBody>
      </p:sp>
      <p:sp>
        <p:nvSpPr>
          <p:cNvPr id="8" name="TextBox 7"/>
          <p:cNvSpPr txBox="1"/>
          <p:nvPr/>
        </p:nvSpPr>
        <p:spPr>
          <a:xfrm>
            <a:off x="5967588" y="1981200"/>
            <a:ext cx="4038600" cy="1107996"/>
          </a:xfrm>
          <a:prstGeom prst="rect">
            <a:avLst/>
          </a:prstGeom>
          <a:noFill/>
        </p:spPr>
        <p:txBody>
          <a:bodyPr wrap="square" rtlCol="0">
            <a:spAutoFit/>
          </a:bodyPr>
          <a:lstStyle/>
          <a:p>
            <a:pPr algn="ctr"/>
            <a:r>
              <a:rPr lang="en-US" sz="2200" dirty="0">
                <a:solidFill>
                  <a:schemeClr val="tx1"/>
                </a:solidFill>
              </a:rPr>
              <a:t>Used to fund construction of military installations and facilities.</a:t>
            </a:r>
          </a:p>
        </p:txBody>
      </p:sp>
      <p:sp>
        <p:nvSpPr>
          <p:cNvPr id="9" name="Slide Number Placeholder 9"/>
          <p:cNvSpPr txBox="1">
            <a:spLocks/>
          </p:cNvSpPr>
          <p:nvPr/>
        </p:nvSpPr>
        <p:spPr bwMode="auto">
          <a:xfrm>
            <a:off x="7467600" y="5105400"/>
            <a:ext cx="1524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r" eaLnBrk="1" hangingPunct="1">
              <a:defRPr/>
            </a:pPr>
            <a:r>
              <a:rPr lang="en-US" sz="1800" b="1" dirty="0">
                <a:solidFill>
                  <a:schemeClr val="tx2">
                    <a:lumMod val="75000"/>
                  </a:schemeClr>
                </a:solidFill>
                <a:latin typeface="Arial" pitchFamily="34" charset="0"/>
                <a:cs typeface="Arial" charset="0"/>
              </a:rPr>
              <a:t>2015 NDAA</a:t>
            </a:r>
          </a:p>
        </p:txBody>
      </p:sp>
      <p:sp>
        <p:nvSpPr>
          <p:cNvPr id="10" name="Rectangle 9"/>
          <p:cNvSpPr/>
          <p:nvPr/>
        </p:nvSpPr>
        <p:spPr bwMode="auto">
          <a:xfrm>
            <a:off x="914400" y="2631996"/>
            <a:ext cx="4724400" cy="346400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609600" indent="-609600" eaLnBrk="1" hangingPunct="1">
              <a:spcBef>
                <a:spcPct val="20000"/>
              </a:spcBef>
            </a:pPr>
            <a:r>
              <a:rPr lang="en-US" b="1" dirty="0">
                <a:solidFill>
                  <a:srgbClr val="FF0000"/>
                </a:solidFill>
                <a:latin typeface="Times New Roman" pitchFamily="18" charset="0"/>
              </a:rPr>
              <a:t>$0 - $4M = O&amp;M (Garrison </a:t>
            </a:r>
            <a:r>
              <a:rPr lang="en-US" b="1" dirty="0" err="1">
                <a:solidFill>
                  <a:srgbClr val="FF0000"/>
                </a:solidFill>
                <a:latin typeface="Times New Roman" pitchFamily="18" charset="0"/>
              </a:rPr>
              <a:t>Cdr</a:t>
            </a:r>
            <a:r>
              <a:rPr lang="en-US" b="1" dirty="0">
                <a:solidFill>
                  <a:srgbClr val="FF0000"/>
                </a:solidFill>
                <a:latin typeface="Times New Roman" pitchFamily="18" charset="0"/>
              </a:rPr>
              <a:t>)</a:t>
            </a:r>
          </a:p>
          <a:p>
            <a:pPr marL="609600" indent="-609600" eaLnBrk="1" hangingPunct="1">
              <a:spcBef>
                <a:spcPct val="20000"/>
              </a:spcBef>
            </a:pPr>
            <a:r>
              <a:rPr lang="en-US" b="1" dirty="0">
                <a:solidFill>
                  <a:srgbClr val="FF0000"/>
                </a:solidFill>
                <a:latin typeface="Times New Roman" pitchFamily="18" charset="0"/>
              </a:rPr>
              <a:t>	Notice to IMCOM &gt;$750K</a:t>
            </a:r>
          </a:p>
          <a:p>
            <a:pPr marL="609600" indent="-609600" eaLnBrk="1" hangingPunct="1">
              <a:spcBef>
                <a:spcPct val="20000"/>
              </a:spcBef>
            </a:pPr>
            <a:r>
              <a:rPr lang="en-US" b="1" dirty="0">
                <a:solidFill>
                  <a:srgbClr val="FF0000"/>
                </a:solidFill>
                <a:latin typeface="Times New Roman" pitchFamily="18" charset="0"/>
              </a:rPr>
              <a:t>$4M - $9M = UMMC (Sec Army)</a:t>
            </a:r>
          </a:p>
          <a:p>
            <a:pPr marL="609600" indent="-609600" eaLnBrk="1" hangingPunct="1">
              <a:spcBef>
                <a:spcPct val="20000"/>
              </a:spcBef>
            </a:pPr>
            <a:r>
              <a:rPr lang="en-US" b="1" dirty="0">
                <a:solidFill>
                  <a:srgbClr val="FF0000"/>
                </a:solidFill>
                <a:latin typeface="Times New Roman" pitchFamily="18" charset="0"/>
              </a:rPr>
              <a:t>	Congressional notice </a:t>
            </a:r>
            <a:r>
              <a:rPr lang="en-US" b="1" dirty="0" err="1">
                <a:solidFill>
                  <a:srgbClr val="FF0000"/>
                </a:solidFill>
                <a:latin typeface="Times New Roman" pitchFamily="18" charset="0"/>
              </a:rPr>
              <a:t>req’d</a:t>
            </a:r>
            <a:r>
              <a:rPr lang="en-US" b="1" dirty="0">
                <a:solidFill>
                  <a:srgbClr val="FF0000"/>
                </a:solidFill>
                <a:latin typeface="Times New Roman" pitchFamily="18" charset="0"/>
              </a:rPr>
              <a:t> 14 days prior to expending funds</a:t>
            </a:r>
          </a:p>
          <a:p>
            <a:pPr marL="609600" indent="-609600" eaLnBrk="1" hangingPunct="1">
              <a:spcBef>
                <a:spcPct val="20000"/>
              </a:spcBef>
            </a:pPr>
            <a:r>
              <a:rPr lang="en-US" b="1" dirty="0">
                <a:solidFill>
                  <a:srgbClr val="FF0000"/>
                </a:solidFill>
                <a:latin typeface="Times New Roman" pitchFamily="18" charset="0"/>
              </a:rPr>
              <a:t>+$9M = MILCON (Congress)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098038" y="3317796"/>
            <a:ext cx="3908151" cy="3200400"/>
          </a:xfrm>
          <a:prstGeom prst="rect">
            <a:avLst/>
          </a:prstGeom>
          <a:noFill/>
          <a:ln w="9525">
            <a:noFill/>
            <a:miter lim="800000"/>
            <a:headEnd/>
            <a:tailEnd/>
          </a:ln>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424720"/>
            <a:ext cx="7924800" cy="1143000"/>
          </a:xfrm>
        </p:spPr>
        <p:txBody>
          <a:bodyPr>
            <a:normAutofit/>
          </a:bodyPr>
          <a:lstStyle/>
          <a:p>
            <a:r>
              <a:rPr lang="en-US" dirty="0"/>
              <a:t> Investment/Expense Threshold</a:t>
            </a:r>
          </a:p>
        </p:txBody>
      </p:sp>
      <p:sp>
        <p:nvSpPr>
          <p:cNvPr id="3" name="Content Placeholder 2"/>
          <p:cNvSpPr>
            <a:spLocks noGrp="1"/>
          </p:cNvSpPr>
          <p:nvPr>
            <p:ph idx="1"/>
          </p:nvPr>
        </p:nvSpPr>
        <p:spPr>
          <a:xfrm>
            <a:off x="2095500" y="1981201"/>
            <a:ext cx="8001000" cy="4449763"/>
          </a:xfrm>
        </p:spPr>
        <p:txBody>
          <a:bodyPr>
            <a:normAutofit/>
          </a:bodyPr>
          <a:lstStyle/>
          <a:p>
            <a:r>
              <a:rPr lang="en-US" sz="2400" dirty="0"/>
              <a:t>Expense items (consumable) are funded with O&amp;M.</a:t>
            </a:r>
          </a:p>
          <a:p>
            <a:endParaRPr lang="en-US" sz="1600" dirty="0"/>
          </a:p>
          <a:p>
            <a:r>
              <a:rPr lang="en-US" sz="2400" dirty="0"/>
              <a:t>Investment items (durable) are funded with Procurement.  </a:t>
            </a:r>
          </a:p>
          <a:p>
            <a:endParaRPr lang="en-US" sz="1600" dirty="0"/>
          </a:p>
          <a:p>
            <a:r>
              <a:rPr lang="en-US" sz="2400" dirty="0"/>
              <a:t>But… as an exception, Congress allows agencies to fund </a:t>
            </a:r>
            <a:r>
              <a:rPr lang="en-US" sz="2400" u="sng" dirty="0"/>
              <a:t>investment items </a:t>
            </a:r>
            <a:r>
              <a:rPr lang="en-US" sz="2400" dirty="0"/>
              <a:t>with </a:t>
            </a:r>
            <a:r>
              <a:rPr lang="en-US" sz="2400" u="sng" dirty="0"/>
              <a:t>O&amp;M</a:t>
            </a:r>
            <a:r>
              <a:rPr lang="en-US" sz="2400" dirty="0"/>
              <a:t> when the item does not exceed a certain threshold – currently $350K.</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25799757"/>
              </p:ext>
            </p:extLst>
          </p:nvPr>
        </p:nvGraphicFramePr>
        <p:xfrm>
          <a:off x="2590800" y="5410200"/>
          <a:ext cx="6934200" cy="1188720"/>
        </p:xfrm>
        <a:graphic>
          <a:graphicData uri="http://schemas.openxmlformats.org/drawingml/2006/table">
            <a:tbl>
              <a:tblPr bandRow="1">
                <a:tableStyleId>{5C22544A-7EE6-4342-B048-85BDC9FD1C3A}</a:tableStyleId>
              </a:tblPr>
              <a:tblGrid>
                <a:gridCol w="3467100">
                  <a:extLst>
                    <a:ext uri="{9D8B030D-6E8A-4147-A177-3AD203B41FA5}">
                      <a16:colId xmlns:a16="http://schemas.microsoft.com/office/drawing/2014/main" val="20000"/>
                    </a:ext>
                  </a:extLst>
                </a:gridCol>
                <a:gridCol w="3467100">
                  <a:extLst>
                    <a:ext uri="{9D8B030D-6E8A-4147-A177-3AD203B41FA5}">
                      <a16:colId xmlns:a16="http://schemas.microsoft.com/office/drawing/2014/main" val="20001"/>
                    </a:ext>
                  </a:extLst>
                </a:gridCol>
              </a:tblGrid>
              <a:tr h="370840">
                <a:tc>
                  <a:txBody>
                    <a:bodyPr/>
                    <a:lstStyle/>
                    <a:p>
                      <a:pPr algn="ctr"/>
                      <a:r>
                        <a:rPr lang="en-US" sz="2000" dirty="0">
                          <a:solidFill>
                            <a:schemeClr val="bg1"/>
                          </a:solidFill>
                        </a:rPr>
                        <a:t>Expense (any amount)</a:t>
                      </a:r>
                    </a:p>
                  </a:txBody>
                  <a:tcPr>
                    <a:solidFill>
                      <a:schemeClr val="tx1"/>
                    </a:solidFill>
                  </a:tcPr>
                </a:tc>
                <a:tc>
                  <a:txBody>
                    <a:bodyPr/>
                    <a:lstStyle/>
                    <a:p>
                      <a:pPr algn="ctr"/>
                      <a:r>
                        <a:rPr lang="en-US" sz="2000" dirty="0">
                          <a:solidFill>
                            <a:schemeClr val="bg1"/>
                          </a:solidFill>
                        </a:rPr>
                        <a:t>O&amp;M</a:t>
                      </a:r>
                    </a:p>
                  </a:txBody>
                  <a:tcPr>
                    <a:solidFill>
                      <a:schemeClr val="tx1"/>
                    </a:solidFill>
                  </a:tcPr>
                </a:tc>
                <a:extLst>
                  <a:ext uri="{0D108BD9-81ED-4DB2-BD59-A6C34878D82A}">
                    <a16:rowId xmlns:a16="http://schemas.microsoft.com/office/drawing/2014/main" val="10000"/>
                  </a:ext>
                </a:extLst>
              </a:tr>
              <a:tr h="370840">
                <a:tc>
                  <a:txBody>
                    <a:bodyPr/>
                    <a:lstStyle/>
                    <a:p>
                      <a:pPr algn="ctr"/>
                      <a:r>
                        <a:rPr lang="en-US" sz="2000" dirty="0">
                          <a:solidFill>
                            <a:schemeClr val="bg1"/>
                          </a:solidFill>
                        </a:rPr>
                        <a:t>Investment </a:t>
                      </a:r>
                      <a:r>
                        <a:rPr lang="en-US" sz="2000" u="sng" dirty="0">
                          <a:solidFill>
                            <a:schemeClr val="bg1"/>
                          </a:solidFill>
                        </a:rPr>
                        <a:t>&lt;</a:t>
                      </a:r>
                      <a:r>
                        <a:rPr lang="en-US" sz="2000" dirty="0">
                          <a:solidFill>
                            <a:schemeClr val="bg1"/>
                          </a:solidFill>
                        </a:rPr>
                        <a:t> 350K</a:t>
                      </a:r>
                    </a:p>
                  </a:txBody>
                  <a:tcPr>
                    <a:solidFill>
                      <a:schemeClr val="tx1"/>
                    </a:solidFill>
                  </a:tcPr>
                </a:tc>
                <a:tc>
                  <a:txBody>
                    <a:bodyPr/>
                    <a:lstStyle/>
                    <a:p>
                      <a:pPr algn="ctr"/>
                      <a:r>
                        <a:rPr lang="en-US" sz="2000" dirty="0">
                          <a:solidFill>
                            <a:schemeClr val="bg1"/>
                          </a:solidFill>
                        </a:rPr>
                        <a:t>O&amp;M</a:t>
                      </a:r>
                    </a:p>
                  </a:txBody>
                  <a:tcPr>
                    <a:solidFill>
                      <a:schemeClr val="tx1"/>
                    </a:solidFill>
                  </a:tcPr>
                </a:tc>
                <a:extLst>
                  <a:ext uri="{0D108BD9-81ED-4DB2-BD59-A6C34878D82A}">
                    <a16:rowId xmlns:a16="http://schemas.microsoft.com/office/drawing/2014/main" val="10001"/>
                  </a:ext>
                </a:extLst>
              </a:tr>
              <a:tr h="370840">
                <a:tc>
                  <a:txBody>
                    <a:bodyPr/>
                    <a:lstStyle/>
                    <a:p>
                      <a:pPr algn="ctr"/>
                      <a:r>
                        <a:rPr lang="en-US" sz="2000" dirty="0">
                          <a:solidFill>
                            <a:schemeClr val="bg1"/>
                          </a:solidFill>
                        </a:rPr>
                        <a:t>Investment &gt; 350K</a:t>
                      </a:r>
                    </a:p>
                  </a:txBody>
                  <a:tcPr>
                    <a:solidFill>
                      <a:schemeClr val="tx1"/>
                    </a:solidFill>
                  </a:tcPr>
                </a:tc>
                <a:tc>
                  <a:txBody>
                    <a:bodyPr/>
                    <a:lstStyle/>
                    <a:p>
                      <a:pPr algn="ctr"/>
                      <a:r>
                        <a:rPr lang="en-US" sz="2000" dirty="0">
                          <a:solidFill>
                            <a:schemeClr val="bg1"/>
                          </a:solidFill>
                        </a:rPr>
                        <a:t>Procurement</a:t>
                      </a:r>
                    </a:p>
                  </a:txBody>
                  <a:tcPr>
                    <a:solidFill>
                      <a:schemeClr val="tx1"/>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8932" y="442528"/>
            <a:ext cx="8153400" cy="1019013"/>
          </a:xfrm>
        </p:spPr>
        <p:txBody>
          <a:bodyPr>
            <a:normAutofit/>
          </a:bodyPr>
          <a:lstStyle/>
          <a:p>
            <a:r>
              <a:rPr lang="en-US" dirty="0"/>
              <a:t>Systems</a:t>
            </a:r>
          </a:p>
        </p:txBody>
      </p:sp>
      <p:sp>
        <p:nvSpPr>
          <p:cNvPr id="3" name="Content Placeholder 2"/>
          <p:cNvSpPr>
            <a:spLocks noGrp="1"/>
          </p:cNvSpPr>
          <p:nvPr>
            <p:ph idx="1"/>
          </p:nvPr>
        </p:nvSpPr>
        <p:spPr>
          <a:xfrm>
            <a:off x="2010832" y="1474241"/>
            <a:ext cx="7848600" cy="4830763"/>
          </a:xfrm>
        </p:spPr>
        <p:txBody>
          <a:bodyPr>
            <a:normAutofit/>
          </a:bodyPr>
          <a:lstStyle/>
          <a:p>
            <a:endParaRPr lang="en-US" sz="2000" dirty="0"/>
          </a:p>
          <a:p>
            <a:r>
              <a:rPr lang="en-US" sz="2400" dirty="0"/>
              <a:t>The cost of investment items that form a system are aggregated for the purposes of the investment/expense threshold.</a:t>
            </a:r>
          </a:p>
          <a:p>
            <a:endParaRPr lang="en-US" sz="2400" dirty="0"/>
          </a:p>
          <a:p>
            <a:r>
              <a:rPr lang="en-US" sz="2400" dirty="0"/>
              <a:t>What is a “System”?</a:t>
            </a:r>
          </a:p>
          <a:p>
            <a:pPr lvl="1"/>
            <a:r>
              <a:rPr lang="en-US" dirty="0"/>
              <a:t>Are the components designed primarily to function within the context of a whole? Will the components be interconnected to satisfy the requirement? </a:t>
            </a:r>
          </a:p>
          <a:p>
            <a:pPr>
              <a:buNone/>
            </a:pPr>
            <a:endParaRPr lang="en-US" sz="2400" dirty="0"/>
          </a:p>
          <a:p>
            <a:r>
              <a:rPr lang="en-US" sz="2400" dirty="0"/>
              <a:t>Cannot fragment or piecemeal the acquisition of a system to avoid exceeding the O&amp;M threshold.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a:t>
            </a:r>
          </a:p>
        </p:txBody>
      </p:sp>
      <p:sp>
        <p:nvSpPr>
          <p:cNvPr id="3" name="Content Placeholder 2"/>
          <p:cNvSpPr>
            <a:spLocks noGrp="1"/>
          </p:cNvSpPr>
          <p:nvPr>
            <p:ph idx="1"/>
          </p:nvPr>
        </p:nvSpPr>
        <p:spPr>
          <a:xfrm>
            <a:off x="2133600" y="1792937"/>
            <a:ext cx="8229600" cy="4104627"/>
          </a:xfrm>
        </p:spPr>
        <p:txBody>
          <a:bodyPr>
            <a:noAutofit/>
          </a:bodyPr>
          <a:lstStyle/>
          <a:p>
            <a:pPr lvl="1">
              <a:spcBef>
                <a:spcPts val="0"/>
              </a:spcBef>
            </a:pPr>
            <a:endParaRPr lang="en-US" dirty="0"/>
          </a:p>
          <a:p>
            <a:pPr>
              <a:spcBef>
                <a:spcPts val="0"/>
              </a:spcBef>
            </a:pPr>
            <a:r>
              <a:rPr lang="en-US" sz="2000" dirty="0"/>
              <a:t>Agenda</a:t>
            </a:r>
          </a:p>
          <a:p>
            <a:pPr lvl="1">
              <a:spcBef>
                <a:spcPts val="0"/>
              </a:spcBef>
            </a:pPr>
            <a:r>
              <a:rPr lang="en-US" dirty="0"/>
              <a:t>The Bona Fide Needs Rule</a:t>
            </a:r>
          </a:p>
          <a:p>
            <a:pPr lvl="1">
              <a:spcBef>
                <a:spcPts val="0"/>
              </a:spcBef>
            </a:pPr>
            <a:r>
              <a:rPr lang="en-US" dirty="0"/>
              <a:t>Key Terms</a:t>
            </a:r>
          </a:p>
          <a:p>
            <a:pPr lvl="1">
              <a:spcBef>
                <a:spcPts val="0"/>
              </a:spcBef>
            </a:pPr>
            <a:r>
              <a:rPr lang="en-US" dirty="0"/>
              <a:t>Determining the Year of the Need</a:t>
            </a:r>
          </a:p>
          <a:p>
            <a:pPr lvl="1">
              <a:spcBef>
                <a:spcPts val="0"/>
              </a:spcBef>
            </a:pPr>
            <a:r>
              <a:rPr lang="en-US" dirty="0"/>
              <a:t>Multi-year Appropriations</a:t>
            </a:r>
          </a:p>
          <a:p>
            <a:pPr lvl="1">
              <a:spcBef>
                <a:spcPts val="0"/>
              </a:spcBef>
            </a:pPr>
            <a:r>
              <a:rPr lang="en-US" dirty="0"/>
              <a:t>Life Cycle of a Fund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46094"/>
            <a:ext cx="8153400" cy="1143000"/>
          </a:xfrm>
        </p:spPr>
        <p:txBody>
          <a:bodyPr>
            <a:normAutofit/>
          </a:bodyPr>
          <a:lstStyle/>
          <a:p>
            <a:r>
              <a:rPr lang="en-US" dirty="0"/>
              <a:t>The Bona Fide Needs Rule</a:t>
            </a:r>
          </a:p>
        </p:txBody>
      </p:sp>
      <p:sp>
        <p:nvSpPr>
          <p:cNvPr id="3" name="Content Placeholder 2"/>
          <p:cNvSpPr>
            <a:spLocks noGrp="1"/>
          </p:cNvSpPr>
          <p:nvPr>
            <p:ph idx="1"/>
          </p:nvPr>
        </p:nvSpPr>
        <p:spPr>
          <a:xfrm>
            <a:off x="2057400" y="1981200"/>
            <a:ext cx="7467600" cy="4144963"/>
          </a:xfrm>
        </p:spPr>
        <p:txBody>
          <a:bodyPr>
            <a:noAutofit/>
          </a:bodyPr>
          <a:lstStyle/>
          <a:p>
            <a:r>
              <a:rPr lang="en-US" sz="2400" dirty="0"/>
              <a:t>Policy:  Government agencies may not purchase goods or services they do not require.</a:t>
            </a:r>
          </a:p>
          <a:p>
            <a:r>
              <a:rPr lang="en-US" sz="2400" dirty="0"/>
              <a:t>The “</a:t>
            </a:r>
            <a:r>
              <a:rPr lang="en-US" sz="2400" b="1" dirty="0"/>
              <a:t>bona fide needs rule</a:t>
            </a:r>
            <a:r>
              <a:rPr lang="en-US" sz="2400" dirty="0"/>
              <a:t>” requires both the timing of the </a:t>
            </a:r>
            <a:r>
              <a:rPr lang="en-US" sz="2400" b="1" u="sng" dirty="0"/>
              <a:t>obligation</a:t>
            </a:r>
            <a:r>
              <a:rPr lang="en-US" sz="2400" b="1" dirty="0"/>
              <a:t> </a:t>
            </a:r>
            <a:r>
              <a:rPr lang="en-US" sz="2400" dirty="0"/>
              <a:t>and the </a:t>
            </a:r>
            <a:r>
              <a:rPr lang="en-US" sz="2400" b="1" u="sng" dirty="0"/>
              <a:t>bona fide need</a:t>
            </a:r>
            <a:r>
              <a:rPr lang="en-US" sz="2400" b="1" dirty="0"/>
              <a:t> </a:t>
            </a:r>
            <a:r>
              <a:rPr lang="en-US" sz="2400" dirty="0"/>
              <a:t>to be within the fund’s </a:t>
            </a:r>
            <a:r>
              <a:rPr lang="en-US" sz="2400" b="1" u="sng" dirty="0"/>
              <a:t>period of availability</a:t>
            </a:r>
            <a:r>
              <a:rPr lang="en-US" sz="2400" dirty="0"/>
              <a:t>.</a:t>
            </a:r>
          </a:p>
          <a:p>
            <a:endParaRPr lang="en-US" sz="2400" dirty="0"/>
          </a:p>
          <a:p>
            <a:r>
              <a:rPr lang="en-US" sz="2400" dirty="0"/>
              <a:t>“The balance of an appropriation or fund limited for obligation to a definite period is available only for payment of expenses properly incurred during the period of availability or to complete contracts properly made within that period of availability.”</a:t>
            </a:r>
          </a:p>
          <a:p>
            <a:pPr algn="r">
              <a:buNone/>
            </a:pPr>
            <a:r>
              <a:rPr lang="en-US" sz="2400" dirty="0"/>
              <a:t>- 31 U.S.C. § 1502(a)</a:t>
            </a:r>
          </a:p>
          <a:p>
            <a:endParaRPr lang="en-US" dirty="0"/>
          </a:p>
          <a:p>
            <a:pPr>
              <a:buNone/>
            </a:pPr>
            <a:endParaRPr lang="en-US" sz="1600" dirty="0"/>
          </a:p>
          <a:p>
            <a:pPr>
              <a:buNone/>
            </a:pPr>
            <a:endParaRPr lang="en-US" sz="1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17518"/>
            <a:ext cx="8153400" cy="1143000"/>
          </a:xfrm>
        </p:spPr>
        <p:txBody>
          <a:bodyPr/>
          <a:lstStyle/>
          <a:p>
            <a:r>
              <a:rPr lang="en-US" dirty="0"/>
              <a:t>Key Terms</a:t>
            </a:r>
          </a:p>
        </p:txBody>
      </p:sp>
      <p:sp>
        <p:nvSpPr>
          <p:cNvPr id="3" name="Content Placeholder 2"/>
          <p:cNvSpPr>
            <a:spLocks noGrp="1"/>
          </p:cNvSpPr>
          <p:nvPr>
            <p:ph idx="1"/>
          </p:nvPr>
        </p:nvSpPr>
        <p:spPr>
          <a:xfrm>
            <a:off x="1828800" y="1905001"/>
            <a:ext cx="7848600" cy="4525963"/>
          </a:xfrm>
        </p:spPr>
        <p:txBody>
          <a:bodyPr>
            <a:noAutofit/>
          </a:bodyPr>
          <a:lstStyle/>
          <a:p>
            <a:r>
              <a:rPr lang="en-US" sz="2400" b="1" dirty="0"/>
              <a:t>Fiscal Year </a:t>
            </a:r>
            <a:r>
              <a:rPr lang="en-US" sz="2400" dirty="0"/>
              <a:t>– Budget concerns operate on a fiscal year timeline, running from 1 October to 30 September (FY25 runs from 1 Oct 24 - 30 Sept 25).  </a:t>
            </a:r>
          </a:p>
          <a:p>
            <a:pPr>
              <a:buNone/>
            </a:pPr>
            <a:endParaRPr lang="en-US" sz="1600" dirty="0"/>
          </a:p>
          <a:p>
            <a:r>
              <a:rPr lang="en-US" sz="2400" b="1" dirty="0"/>
              <a:t>Period of Availability </a:t>
            </a:r>
            <a:r>
              <a:rPr lang="en-US" sz="2400" dirty="0"/>
              <a:t>– The period of time for which appropriations are available for new obligations. </a:t>
            </a:r>
          </a:p>
          <a:p>
            <a:pPr lvl="1"/>
            <a:r>
              <a:rPr lang="en-US" dirty="0"/>
              <a:t>O&amp;M: 1 Years</a:t>
            </a:r>
          </a:p>
          <a:p>
            <a:pPr lvl="1"/>
            <a:r>
              <a:rPr lang="en-US" dirty="0"/>
              <a:t>Military Personnel: 1 Years</a:t>
            </a:r>
          </a:p>
          <a:p>
            <a:pPr lvl="1"/>
            <a:r>
              <a:rPr lang="en-US" dirty="0"/>
              <a:t>RDT&amp;E: 2 Years</a:t>
            </a:r>
          </a:p>
          <a:p>
            <a:pPr lvl="1"/>
            <a:r>
              <a:rPr lang="en-US" dirty="0"/>
              <a:t>Procurement: 3 Years</a:t>
            </a:r>
          </a:p>
          <a:p>
            <a:pPr lvl="1"/>
            <a:r>
              <a:rPr lang="en-US" dirty="0"/>
              <a:t>MILCON: 5 Years</a:t>
            </a:r>
          </a:p>
          <a:p>
            <a:pPr>
              <a:buNone/>
            </a:pPr>
            <a:r>
              <a:rPr lang="en-US" sz="2400" dirty="0"/>
              <a:t> </a:t>
            </a:r>
          </a:p>
          <a:p>
            <a:endParaRPr lang="en-US" sz="2400" dirty="0"/>
          </a:p>
          <a:p>
            <a:endParaRPr lang="en-US" sz="2400" dirty="0"/>
          </a:p>
          <a:p>
            <a:pPr>
              <a:buNone/>
            </a:pP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09563"/>
            <a:ext cx="8153400" cy="1143000"/>
          </a:xfrm>
        </p:spPr>
        <p:txBody>
          <a:bodyPr>
            <a:normAutofit/>
          </a:bodyPr>
          <a:lstStyle/>
          <a:p>
            <a:r>
              <a:rPr lang="en-US" dirty="0">
                <a:solidFill>
                  <a:schemeClr val="tx1"/>
                </a:solidFill>
              </a:rPr>
              <a:t>Life Cycle of a Fund</a:t>
            </a:r>
          </a:p>
        </p:txBody>
      </p:sp>
      <p:grpSp>
        <p:nvGrpSpPr>
          <p:cNvPr id="3" name="Group 3"/>
          <p:cNvGrpSpPr/>
          <p:nvPr/>
        </p:nvGrpSpPr>
        <p:grpSpPr>
          <a:xfrm>
            <a:off x="2133600" y="1676400"/>
            <a:ext cx="8077200" cy="4468480"/>
            <a:chOff x="355046" y="2777394"/>
            <a:chExt cx="8308456" cy="4468480"/>
          </a:xfrm>
        </p:grpSpPr>
        <p:sp>
          <p:nvSpPr>
            <p:cNvPr id="5" name="Rectangle 4"/>
            <p:cNvSpPr/>
            <p:nvPr/>
          </p:nvSpPr>
          <p:spPr>
            <a:xfrm>
              <a:off x="1543894" y="4501247"/>
              <a:ext cx="5930760" cy="685800"/>
            </a:xfrm>
            <a:prstGeom prst="rect">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en-US" sz="2000" dirty="0">
                  <a:solidFill>
                    <a:schemeClr val="tx1"/>
                  </a:solidFill>
                </a:rPr>
                <a:t>Expired (but available to adjust old obligations)</a:t>
              </a:r>
            </a:p>
          </p:txBody>
        </p:sp>
        <p:sp>
          <p:nvSpPr>
            <p:cNvPr id="6" name="Rectangle 5"/>
            <p:cNvSpPr/>
            <p:nvPr/>
          </p:nvSpPr>
          <p:spPr>
            <a:xfrm>
              <a:off x="355046" y="4501247"/>
              <a:ext cx="1188848" cy="685800"/>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en-US" sz="1800" dirty="0">
                  <a:solidFill>
                    <a:schemeClr val="tx1"/>
                  </a:solidFill>
                </a:rPr>
                <a:t>Available</a:t>
              </a:r>
            </a:p>
          </p:txBody>
        </p:sp>
        <p:sp>
          <p:nvSpPr>
            <p:cNvPr id="7" name="Rectangle 6"/>
            <p:cNvSpPr/>
            <p:nvPr/>
          </p:nvSpPr>
          <p:spPr>
            <a:xfrm>
              <a:off x="355046" y="5187047"/>
              <a:ext cx="1188847" cy="384048"/>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Ayuthaya"/>
                  <a:cs typeface="Ayuthaya"/>
                </a:rPr>
                <a:t>FY1</a:t>
              </a:r>
            </a:p>
          </p:txBody>
        </p:sp>
        <p:sp>
          <p:nvSpPr>
            <p:cNvPr id="8" name="Rectangle 7"/>
            <p:cNvSpPr/>
            <p:nvPr/>
          </p:nvSpPr>
          <p:spPr>
            <a:xfrm>
              <a:off x="1543893" y="5187047"/>
              <a:ext cx="1188847" cy="384048"/>
            </a:xfrm>
            <a:prstGeom prst="rect">
              <a:avLst/>
            </a:prstGeom>
            <a:solidFill>
              <a:schemeClr val="tx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1">
                      <a:lumMod val="85000"/>
                    </a:schemeClr>
                  </a:solidFill>
                  <a:latin typeface="Ayuthaya"/>
                  <a:cs typeface="Ayuthaya"/>
                </a:rPr>
                <a:t>FY 2</a:t>
              </a:r>
            </a:p>
          </p:txBody>
        </p:sp>
        <p:sp>
          <p:nvSpPr>
            <p:cNvPr id="9" name="Rectangle 8"/>
            <p:cNvSpPr/>
            <p:nvPr/>
          </p:nvSpPr>
          <p:spPr>
            <a:xfrm>
              <a:off x="2732740" y="5187047"/>
              <a:ext cx="1188847" cy="384048"/>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Ayuthaya"/>
                  <a:cs typeface="Ayuthaya"/>
                </a:rPr>
                <a:t>FY 3</a:t>
              </a:r>
            </a:p>
          </p:txBody>
        </p:sp>
        <p:sp>
          <p:nvSpPr>
            <p:cNvPr id="10" name="Rectangle 9"/>
            <p:cNvSpPr/>
            <p:nvPr/>
          </p:nvSpPr>
          <p:spPr>
            <a:xfrm>
              <a:off x="3908113" y="5187047"/>
              <a:ext cx="1188847" cy="384048"/>
            </a:xfrm>
            <a:prstGeom prst="rect">
              <a:avLst/>
            </a:prstGeom>
            <a:solidFill>
              <a:schemeClr val="tx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1">
                      <a:lumMod val="85000"/>
                    </a:schemeClr>
                  </a:solidFill>
                  <a:latin typeface="Ayuthaya"/>
                  <a:cs typeface="Ayuthaya"/>
                </a:rPr>
                <a:t>FY 4</a:t>
              </a:r>
            </a:p>
          </p:txBody>
        </p:sp>
        <p:sp>
          <p:nvSpPr>
            <p:cNvPr id="11" name="Rectangle 10"/>
            <p:cNvSpPr/>
            <p:nvPr/>
          </p:nvSpPr>
          <p:spPr>
            <a:xfrm>
              <a:off x="5096960" y="5187047"/>
              <a:ext cx="1188847" cy="384048"/>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Ayuthaya"/>
                  <a:cs typeface="Ayuthaya"/>
                </a:rPr>
                <a:t>FY 5</a:t>
              </a:r>
            </a:p>
          </p:txBody>
        </p:sp>
        <p:sp>
          <p:nvSpPr>
            <p:cNvPr id="12" name="Rectangle 11"/>
            <p:cNvSpPr/>
            <p:nvPr/>
          </p:nvSpPr>
          <p:spPr>
            <a:xfrm>
              <a:off x="6285807" y="5187047"/>
              <a:ext cx="1188847" cy="384048"/>
            </a:xfrm>
            <a:prstGeom prst="rect">
              <a:avLst/>
            </a:prstGeom>
            <a:solidFill>
              <a:schemeClr val="tx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1">
                      <a:lumMod val="85000"/>
                    </a:schemeClr>
                  </a:solidFill>
                  <a:latin typeface="Ayuthaya"/>
                  <a:cs typeface="Ayuthaya"/>
                </a:rPr>
                <a:t>FY 6</a:t>
              </a:r>
            </a:p>
          </p:txBody>
        </p:sp>
        <p:sp>
          <p:nvSpPr>
            <p:cNvPr id="13" name="Rectangle 12"/>
            <p:cNvSpPr/>
            <p:nvPr/>
          </p:nvSpPr>
          <p:spPr>
            <a:xfrm>
              <a:off x="7474654" y="5187047"/>
              <a:ext cx="1188847" cy="384048"/>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Ayuthaya"/>
                  <a:cs typeface="Ayuthaya"/>
                </a:rPr>
                <a:t>FY 7</a:t>
              </a:r>
            </a:p>
          </p:txBody>
        </p:sp>
        <p:sp>
          <p:nvSpPr>
            <p:cNvPr id="14" name="Rectangle 13"/>
            <p:cNvSpPr/>
            <p:nvPr/>
          </p:nvSpPr>
          <p:spPr>
            <a:xfrm>
              <a:off x="7474654" y="4501247"/>
              <a:ext cx="1188848" cy="685800"/>
            </a:xfrm>
            <a:prstGeom prst="rect">
              <a:avLst/>
            </a:prstGeom>
            <a:solidFill>
              <a:srgbClr val="FF0000">
                <a:alpha val="68000"/>
              </a:srgb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en-US" sz="2000" dirty="0">
                  <a:solidFill>
                    <a:schemeClr val="tx1"/>
                  </a:solidFill>
                </a:rPr>
                <a:t>Closed</a:t>
              </a:r>
            </a:p>
          </p:txBody>
        </p:sp>
        <p:cxnSp>
          <p:nvCxnSpPr>
            <p:cNvPr id="15" name="Straight Connector 14"/>
            <p:cNvCxnSpPr/>
            <p:nvPr/>
          </p:nvCxnSpPr>
          <p:spPr>
            <a:xfrm rot="5400000">
              <a:off x="730574" y="4771247"/>
              <a:ext cx="1626643" cy="1590"/>
            </a:xfrm>
            <a:prstGeom prst="line">
              <a:avLst/>
            </a:prstGeom>
          </p:spPr>
          <p:style>
            <a:lnRef idx="2">
              <a:schemeClr val="accent1"/>
            </a:lnRef>
            <a:fillRef idx="0">
              <a:schemeClr val="accent1"/>
            </a:fillRef>
            <a:effectRef idx="1">
              <a:schemeClr val="accent1"/>
            </a:effectRef>
            <a:fontRef idx="minor">
              <a:schemeClr val="tx1"/>
            </a:fontRef>
          </p:style>
        </p:cxnSp>
        <p:sp>
          <p:nvSpPr>
            <p:cNvPr id="16" name="Rounded Rectangle 15"/>
            <p:cNvSpPr/>
            <p:nvPr/>
          </p:nvSpPr>
          <p:spPr>
            <a:xfrm>
              <a:off x="470154" y="2777394"/>
              <a:ext cx="2236342" cy="1409631"/>
            </a:xfrm>
            <a:prstGeom prst="round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bg2"/>
                  </a:solidFill>
                </a:rPr>
                <a:t>30 Sept the Appropriation EXPIRES</a:t>
              </a:r>
            </a:p>
          </p:txBody>
        </p:sp>
        <p:cxnSp>
          <p:nvCxnSpPr>
            <p:cNvPr id="17" name="Straight Connector 16"/>
            <p:cNvCxnSpPr/>
            <p:nvPr/>
          </p:nvCxnSpPr>
          <p:spPr>
            <a:xfrm rot="5400000">
              <a:off x="6660540" y="4756978"/>
              <a:ext cx="1626643" cy="1590"/>
            </a:xfrm>
            <a:prstGeom prst="line">
              <a:avLst/>
            </a:prstGeom>
          </p:spPr>
          <p:style>
            <a:lnRef idx="2">
              <a:schemeClr val="accent1"/>
            </a:lnRef>
            <a:fillRef idx="0">
              <a:schemeClr val="accent1"/>
            </a:fillRef>
            <a:effectRef idx="1">
              <a:schemeClr val="accent1"/>
            </a:effectRef>
            <a:fontRef idx="minor">
              <a:schemeClr val="tx1"/>
            </a:fontRef>
          </p:style>
        </p:cxnSp>
        <p:sp>
          <p:nvSpPr>
            <p:cNvPr id="18" name="Rounded Rectangle 17"/>
            <p:cNvSpPr/>
            <p:nvPr/>
          </p:nvSpPr>
          <p:spPr>
            <a:xfrm>
              <a:off x="6312052" y="2777394"/>
              <a:ext cx="2237135" cy="1409631"/>
            </a:xfrm>
            <a:prstGeom prst="round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bg2"/>
                  </a:solidFill>
                </a:rPr>
                <a:t>30 Sept the Appropriation CLOSES</a:t>
              </a:r>
            </a:p>
          </p:txBody>
        </p:sp>
        <p:sp>
          <p:nvSpPr>
            <p:cNvPr id="19" name="TextBox 18"/>
            <p:cNvSpPr txBox="1"/>
            <p:nvPr/>
          </p:nvSpPr>
          <p:spPr>
            <a:xfrm rot="3233059">
              <a:off x="160533" y="5980655"/>
              <a:ext cx="1346844" cy="474883"/>
            </a:xfrm>
            <a:prstGeom prst="rect">
              <a:avLst/>
            </a:prstGeom>
            <a:noFill/>
          </p:spPr>
          <p:txBody>
            <a:bodyPr wrap="none" rtlCol="0">
              <a:spAutoFit/>
            </a:bodyPr>
            <a:lstStyle/>
            <a:p>
              <a:r>
                <a:rPr lang="en-US" dirty="0">
                  <a:solidFill>
                    <a:schemeClr val="tx1"/>
                  </a:solidFill>
                </a:rPr>
                <a:t>1 Oct 24</a:t>
              </a:r>
            </a:p>
          </p:txBody>
        </p:sp>
        <p:sp>
          <p:nvSpPr>
            <p:cNvPr id="20" name="TextBox 19"/>
            <p:cNvSpPr txBox="1"/>
            <p:nvPr/>
          </p:nvSpPr>
          <p:spPr>
            <a:xfrm rot="3233059">
              <a:off x="1157933" y="6095303"/>
              <a:ext cx="1673856" cy="474883"/>
            </a:xfrm>
            <a:prstGeom prst="rect">
              <a:avLst/>
            </a:prstGeom>
            <a:noFill/>
          </p:spPr>
          <p:txBody>
            <a:bodyPr wrap="none" rtlCol="0">
              <a:spAutoFit/>
            </a:bodyPr>
            <a:lstStyle/>
            <a:p>
              <a:r>
                <a:rPr lang="en-US" dirty="0">
                  <a:solidFill>
                    <a:schemeClr val="tx1"/>
                  </a:solidFill>
                </a:rPr>
                <a:t>30 Sept 25</a:t>
              </a:r>
            </a:p>
          </p:txBody>
        </p:sp>
        <p:sp>
          <p:nvSpPr>
            <p:cNvPr id="21" name="TextBox 20"/>
            <p:cNvSpPr txBox="1"/>
            <p:nvPr/>
          </p:nvSpPr>
          <p:spPr>
            <a:xfrm rot="3233059">
              <a:off x="6958175" y="6171504"/>
              <a:ext cx="1673856" cy="474883"/>
            </a:xfrm>
            <a:prstGeom prst="rect">
              <a:avLst/>
            </a:prstGeom>
            <a:noFill/>
          </p:spPr>
          <p:txBody>
            <a:bodyPr wrap="none" rtlCol="0">
              <a:spAutoFit/>
            </a:bodyPr>
            <a:lstStyle/>
            <a:p>
              <a:r>
                <a:rPr lang="en-US" dirty="0">
                  <a:solidFill>
                    <a:schemeClr val="tx1"/>
                  </a:solidFill>
                </a:rPr>
                <a:t>30 Sept 30</a:t>
              </a:r>
            </a:p>
          </p:txBody>
        </p:sp>
      </p:grpSp>
      <p:sp>
        <p:nvSpPr>
          <p:cNvPr id="22" name="TextBox 21"/>
          <p:cNvSpPr txBox="1"/>
          <p:nvPr/>
        </p:nvSpPr>
        <p:spPr>
          <a:xfrm>
            <a:off x="2209800" y="6008081"/>
            <a:ext cx="3581400" cy="461665"/>
          </a:xfrm>
          <a:prstGeom prst="rect">
            <a:avLst/>
          </a:prstGeom>
          <a:noFill/>
        </p:spPr>
        <p:txBody>
          <a:bodyPr wrap="square" rtlCol="0">
            <a:spAutoFit/>
          </a:bodyPr>
          <a:lstStyle/>
          <a:p>
            <a:r>
              <a:rPr lang="en-US" dirty="0">
                <a:solidFill>
                  <a:schemeClr val="tx1"/>
                </a:solidFill>
              </a:rPr>
              <a:t>O&amp;M = 1 Year PoA</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31806"/>
            <a:ext cx="8153400" cy="1143000"/>
          </a:xfrm>
        </p:spPr>
        <p:txBody>
          <a:bodyPr/>
          <a:lstStyle/>
          <a:p>
            <a:r>
              <a:rPr lang="en-US" dirty="0"/>
              <a:t>Key Terms</a:t>
            </a:r>
          </a:p>
        </p:txBody>
      </p:sp>
      <p:sp>
        <p:nvSpPr>
          <p:cNvPr id="3" name="Content Placeholder 2"/>
          <p:cNvSpPr>
            <a:spLocks noGrp="1"/>
          </p:cNvSpPr>
          <p:nvPr>
            <p:ph idx="1"/>
          </p:nvPr>
        </p:nvSpPr>
        <p:spPr>
          <a:xfrm>
            <a:off x="1828800" y="1981200"/>
            <a:ext cx="7924800" cy="4632960"/>
          </a:xfrm>
        </p:spPr>
        <p:txBody>
          <a:bodyPr>
            <a:noAutofit/>
          </a:bodyPr>
          <a:lstStyle/>
          <a:p>
            <a:r>
              <a:rPr lang="en-US" sz="2400" b="1" dirty="0"/>
              <a:t>Commitment </a:t>
            </a:r>
            <a:r>
              <a:rPr lang="en-US" sz="2400" dirty="0"/>
              <a:t>– The administrative reservation of funds, in anticipation of obligation to ensure sufficient funds exist.  Liability does not attach – can be undone.</a:t>
            </a:r>
          </a:p>
          <a:p>
            <a:endParaRPr lang="en-US" sz="1600" b="1" dirty="0"/>
          </a:p>
          <a:p>
            <a:r>
              <a:rPr lang="en-US" sz="2400" b="1" dirty="0"/>
              <a:t>Obligation </a:t>
            </a:r>
            <a:r>
              <a:rPr lang="en-US" sz="2400" dirty="0"/>
              <a:t>– A definite act that creates a </a:t>
            </a:r>
            <a:r>
              <a:rPr lang="en-US" sz="2400" u="sng" dirty="0"/>
              <a:t>legal liability </a:t>
            </a:r>
            <a:r>
              <a:rPr lang="en-US" sz="2400" dirty="0"/>
              <a:t>on the part of the Government for the payment of goods and services ordered or received (e.g. awarding a contract, placing an order, receiving a service).</a:t>
            </a:r>
            <a:endParaRPr lang="en-US" sz="2400" b="1" dirty="0"/>
          </a:p>
          <a:p>
            <a:pPr>
              <a:buNone/>
            </a:pPr>
            <a:endParaRPr lang="en-US" sz="1600" b="1" dirty="0"/>
          </a:p>
          <a:p>
            <a:r>
              <a:rPr lang="en-US" sz="2400" b="1" dirty="0"/>
              <a:t>Disbursement</a:t>
            </a:r>
            <a:r>
              <a:rPr lang="en-US" sz="2400" dirty="0"/>
              <a:t> – The actual payment to the vendor or contractor for goods or services to satisfy a contract.</a:t>
            </a:r>
            <a:endParaRPr lang="en-US" sz="2400" b="1" dirty="0"/>
          </a:p>
          <a:p>
            <a:pPr>
              <a:buNone/>
            </a:pPr>
            <a:endParaRPr lang="en-US" sz="2400" dirty="0"/>
          </a:p>
          <a:p>
            <a:pPr>
              <a:buNone/>
            </a:pPr>
            <a:endParaRPr lang="en-US" sz="1800" dirty="0"/>
          </a:p>
          <a:p>
            <a:pPr>
              <a:buNone/>
            </a:pPr>
            <a:endParaRPr lang="en-US" sz="1800" dirty="0"/>
          </a:p>
          <a:p>
            <a:endParaRPr lang="en-US" sz="1800" b="1" dirty="0"/>
          </a:p>
          <a:p>
            <a:pPr>
              <a:buNone/>
            </a:pPr>
            <a:endParaRPr lang="en-US" sz="1800"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32903"/>
            <a:ext cx="8153400" cy="1143000"/>
          </a:xfrm>
        </p:spPr>
        <p:txBody>
          <a:bodyPr>
            <a:normAutofit/>
          </a:bodyPr>
          <a:lstStyle/>
          <a:p>
            <a:r>
              <a:rPr lang="en-US" dirty="0"/>
              <a:t>The Bona Fide Needs Analysis</a:t>
            </a:r>
          </a:p>
        </p:txBody>
      </p:sp>
      <p:sp>
        <p:nvSpPr>
          <p:cNvPr id="3" name="Content Placeholder 2"/>
          <p:cNvSpPr>
            <a:spLocks noGrp="1"/>
          </p:cNvSpPr>
          <p:nvPr>
            <p:ph idx="1"/>
          </p:nvPr>
        </p:nvSpPr>
        <p:spPr>
          <a:xfrm>
            <a:off x="1828800" y="1981201"/>
            <a:ext cx="8077200" cy="4602163"/>
          </a:xfrm>
        </p:spPr>
        <p:txBody>
          <a:bodyPr>
            <a:normAutofit/>
          </a:bodyPr>
          <a:lstStyle/>
          <a:p>
            <a:r>
              <a:rPr lang="en-US" sz="2400" b="1" dirty="0"/>
              <a:t>Current Year Funds for Current Year Needs</a:t>
            </a:r>
          </a:p>
          <a:p>
            <a:pPr lvl="1"/>
            <a:r>
              <a:rPr lang="en-US" dirty="0"/>
              <a:t>The </a:t>
            </a:r>
            <a:r>
              <a:rPr lang="en-US" u="sng" dirty="0"/>
              <a:t>Obligation</a:t>
            </a:r>
            <a:r>
              <a:rPr lang="en-US" dirty="0"/>
              <a:t> &amp; the </a:t>
            </a:r>
            <a:r>
              <a:rPr lang="en-US" u="sng" dirty="0"/>
              <a:t>Need</a:t>
            </a:r>
            <a:r>
              <a:rPr lang="en-US" dirty="0"/>
              <a:t> must occur within the fund’s </a:t>
            </a:r>
            <a:r>
              <a:rPr lang="en-US" u="sng" dirty="0"/>
              <a:t>Period of Availability</a:t>
            </a:r>
            <a:r>
              <a:rPr lang="en-US" dirty="0"/>
              <a:t>.</a:t>
            </a:r>
          </a:p>
          <a:p>
            <a:endParaRPr lang="en-US" sz="1600" dirty="0"/>
          </a:p>
          <a:p>
            <a:r>
              <a:rPr lang="en-US" sz="2400" b="1" dirty="0"/>
              <a:t>The Year of the Need</a:t>
            </a:r>
          </a:p>
          <a:p>
            <a:pPr lvl="1"/>
            <a:r>
              <a:rPr lang="en-US" dirty="0"/>
              <a:t>Supplies: BFN exists when the supplies will be </a:t>
            </a:r>
            <a:r>
              <a:rPr lang="en-US" u="sng" dirty="0"/>
              <a:t>used</a:t>
            </a:r>
            <a:r>
              <a:rPr lang="en-US" dirty="0"/>
              <a:t>.</a:t>
            </a:r>
          </a:p>
          <a:p>
            <a:pPr lvl="1"/>
            <a:r>
              <a:rPr lang="en-US" dirty="0"/>
              <a:t>Services: BFN exists when the services will be </a:t>
            </a:r>
            <a:r>
              <a:rPr lang="en-US" u="sng" dirty="0"/>
              <a:t>performed</a:t>
            </a:r>
            <a:r>
              <a:rPr lang="en-US" dirty="0"/>
              <a:t>.</a:t>
            </a:r>
          </a:p>
          <a:p>
            <a:pPr lvl="1"/>
            <a:r>
              <a:rPr lang="en-US" dirty="0"/>
              <a:t>Construction: BFN exists when the construction must </a:t>
            </a:r>
            <a:r>
              <a:rPr lang="en-US" u="sng" dirty="0"/>
              <a:t>start</a:t>
            </a:r>
            <a:r>
              <a:rPr lang="en-US" dirty="0"/>
              <a:t> in order to be complete by the required delivery date.</a:t>
            </a:r>
          </a:p>
          <a:p>
            <a:pPr lv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99333"/>
            <a:ext cx="8153400" cy="1143000"/>
          </a:xfrm>
        </p:spPr>
        <p:txBody>
          <a:bodyPr/>
          <a:lstStyle/>
          <a:p>
            <a:r>
              <a:rPr lang="en-US" dirty="0"/>
              <a:t>Agenda</a:t>
            </a:r>
          </a:p>
        </p:txBody>
      </p:sp>
      <p:sp>
        <p:nvSpPr>
          <p:cNvPr id="3" name="Content Placeholder 2"/>
          <p:cNvSpPr>
            <a:spLocks noGrp="1"/>
          </p:cNvSpPr>
          <p:nvPr>
            <p:ph idx="1"/>
          </p:nvPr>
        </p:nvSpPr>
        <p:spPr>
          <a:xfrm>
            <a:off x="1968500" y="1905000"/>
            <a:ext cx="6032500" cy="4813300"/>
          </a:xfrm>
        </p:spPr>
        <p:txBody>
          <a:bodyPr>
            <a:noAutofit/>
          </a:bodyPr>
          <a:lstStyle/>
          <a:p>
            <a:pPr>
              <a:spcBef>
                <a:spcPts val="0"/>
              </a:spcBef>
            </a:pPr>
            <a:r>
              <a:rPr lang="en-US" sz="2000" dirty="0"/>
              <a:t>Introduction</a:t>
            </a:r>
          </a:p>
          <a:p>
            <a:pPr>
              <a:spcBef>
                <a:spcPts val="0"/>
              </a:spcBef>
            </a:pPr>
            <a:endParaRPr lang="en-US" sz="2000" dirty="0">
              <a:solidFill>
                <a:srgbClr val="FF0000"/>
              </a:solidFill>
            </a:endParaRPr>
          </a:p>
          <a:p>
            <a:pPr>
              <a:spcBef>
                <a:spcPts val="0"/>
              </a:spcBef>
            </a:pPr>
            <a:r>
              <a:rPr lang="en-US" sz="2000" dirty="0"/>
              <a:t>Purpose</a:t>
            </a:r>
          </a:p>
          <a:p>
            <a:pPr lvl="1">
              <a:spcBef>
                <a:spcPts val="0"/>
              </a:spcBef>
            </a:pPr>
            <a:r>
              <a:rPr lang="en-US" dirty="0"/>
              <a:t>Overview</a:t>
            </a:r>
          </a:p>
          <a:p>
            <a:pPr lvl="1">
              <a:spcBef>
                <a:spcPts val="0"/>
              </a:spcBef>
            </a:pPr>
            <a:r>
              <a:rPr lang="en-US" dirty="0"/>
              <a:t>Express Statutory Authority</a:t>
            </a:r>
          </a:p>
          <a:p>
            <a:pPr lvl="1">
              <a:spcBef>
                <a:spcPts val="0"/>
              </a:spcBef>
            </a:pPr>
            <a:r>
              <a:rPr lang="en-US" dirty="0"/>
              <a:t>Necessary Expense Doctrine</a:t>
            </a:r>
          </a:p>
          <a:p>
            <a:pPr lvl="1">
              <a:spcBef>
                <a:spcPts val="0"/>
              </a:spcBef>
            </a:pPr>
            <a:r>
              <a:rPr lang="en-US" dirty="0"/>
              <a:t>Investment/Expense Threshold</a:t>
            </a:r>
          </a:p>
          <a:p>
            <a:pPr lvl="1">
              <a:spcBef>
                <a:spcPts val="0"/>
              </a:spcBef>
            </a:pPr>
            <a:r>
              <a:rPr lang="en-US" dirty="0"/>
              <a:t>Systems</a:t>
            </a:r>
          </a:p>
          <a:p>
            <a:pPr lvl="1">
              <a:spcBef>
                <a:spcPts val="0"/>
              </a:spcBef>
            </a:pPr>
            <a:endParaRPr lang="en-US" dirty="0"/>
          </a:p>
          <a:p>
            <a:pPr>
              <a:spcBef>
                <a:spcPts val="0"/>
              </a:spcBef>
            </a:pPr>
            <a:r>
              <a:rPr lang="en-US" sz="2000" dirty="0"/>
              <a:t>Time</a:t>
            </a:r>
          </a:p>
          <a:p>
            <a:pPr lvl="1">
              <a:spcBef>
                <a:spcPts val="0"/>
              </a:spcBef>
            </a:pPr>
            <a:r>
              <a:rPr lang="en-US" dirty="0"/>
              <a:t>The Bona Fide Needs Rule</a:t>
            </a:r>
          </a:p>
          <a:p>
            <a:pPr lvl="1">
              <a:spcBef>
                <a:spcPts val="0"/>
              </a:spcBef>
            </a:pPr>
            <a:r>
              <a:rPr lang="en-US" dirty="0"/>
              <a:t>Key Terms</a:t>
            </a:r>
          </a:p>
          <a:p>
            <a:pPr lvl="1">
              <a:spcBef>
                <a:spcPts val="0"/>
              </a:spcBef>
            </a:pPr>
            <a:r>
              <a:rPr lang="en-US" dirty="0"/>
              <a:t>Determining the Year of the Need</a:t>
            </a:r>
          </a:p>
          <a:p>
            <a:pPr lvl="1">
              <a:spcBef>
                <a:spcPts val="0"/>
              </a:spcBef>
            </a:pPr>
            <a:r>
              <a:rPr lang="en-US" dirty="0"/>
              <a:t>Multi-year Appropriations</a:t>
            </a:r>
          </a:p>
          <a:p>
            <a:pPr lvl="1">
              <a:spcBef>
                <a:spcPts val="0"/>
              </a:spcBef>
            </a:pPr>
            <a:r>
              <a:rPr lang="en-US" dirty="0"/>
              <a:t>Life Cycle of a Fund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60366"/>
            <a:ext cx="8153400" cy="1143000"/>
          </a:xfrm>
        </p:spPr>
        <p:txBody>
          <a:bodyPr>
            <a:normAutofit/>
          </a:bodyPr>
          <a:lstStyle/>
          <a:p>
            <a:r>
              <a:rPr lang="en-US" dirty="0"/>
              <a:t>The BFN of a Supply</a:t>
            </a:r>
          </a:p>
        </p:txBody>
      </p:sp>
      <p:sp>
        <p:nvSpPr>
          <p:cNvPr id="3" name="Content Placeholder 2"/>
          <p:cNvSpPr>
            <a:spLocks noGrp="1"/>
          </p:cNvSpPr>
          <p:nvPr>
            <p:ph idx="1"/>
          </p:nvPr>
        </p:nvSpPr>
        <p:spPr>
          <a:xfrm>
            <a:off x="1905000" y="2057400"/>
            <a:ext cx="7620000" cy="4343400"/>
          </a:xfrm>
        </p:spPr>
        <p:txBody>
          <a:bodyPr>
            <a:normAutofit/>
          </a:bodyPr>
          <a:lstStyle/>
          <a:p>
            <a:pPr marL="0" lvl="1">
              <a:buNone/>
            </a:pPr>
            <a:r>
              <a:rPr lang="en-US" sz="2400" dirty="0"/>
              <a:t>Generally agencies must obligate funds from the fiscal year in which the supplies will be </a:t>
            </a:r>
            <a:r>
              <a:rPr lang="en-US" sz="2400" b="1" u="sng" dirty="0"/>
              <a:t>used</a:t>
            </a:r>
            <a:r>
              <a:rPr lang="en-US" sz="2400" dirty="0"/>
              <a:t>.</a:t>
            </a:r>
          </a:p>
          <a:p>
            <a:pPr marL="0" lvl="1">
              <a:buNone/>
            </a:pPr>
            <a:endParaRPr lang="en-US" sz="2400" dirty="0"/>
          </a:p>
          <a:p>
            <a:pPr marL="0" lvl="1">
              <a:buNone/>
            </a:pPr>
            <a:r>
              <a:rPr lang="en-US" sz="2400" dirty="0"/>
              <a:t>Supplies used in a future fiscal year are the bona fide need of the future fiscal year unless an exception applies.</a:t>
            </a:r>
          </a:p>
          <a:p>
            <a:pPr lvl="1"/>
            <a:endParaRPr lang="en-US" sz="2400" dirty="0"/>
          </a:p>
          <a:p>
            <a:pPr lvl="1"/>
            <a:r>
              <a:rPr lang="en-US" sz="2400" dirty="0"/>
              <a:t>Exceptions (</a:t>
            </a:r>
            <a:r>
              <a:rPr lang="en-US" sz="2400" u="sng" dirty="0"/>
              <a:t>Supplies Only</a:t>
            </a:r>
            <a:r>
              <a:rPr lang="en-US" sz="2400" dirty="0"/>
              <a:t>)</a:t>
            </a:r>
          </a:p>
          <a:p>
            <a:pPr lvl="2"/>
            <a:r>
              <a:rPr lang="en-US" sz="2400" dirty="0"/>
              <a:t>Delivery Lead Time Exception</a:t>
            </a:r>
          </a:p>
          <a:p>
            <a:pPr lvl="2"/>
            <a:r>
              <a:rPr lang="en-US" sz="2400" dirty="0"/>
              <a:t>Production Lead Time Exception</a:t>
            </a:r>
          </a:p>
          <a:p>
            <a:pPr lvl="2"/>
            <a:r>
              <a:rPr lang="en-US" sz="2400" dirty="0"/>
              <a:t>Stock-Level Exception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57200"/>
            <a:ext cx="8153400" cy="1143000"/>
          </a:xfrm>
        </p:spPr>
        <p:txBody>
          <a:bodyPr>
            <a:normAutofit/>
          </a:bodyPr>
          <a:lstStyle/>
          <a:p>
            <a:r>
              <a:rPr lang="en-US" dirty="0"/>
              <a:t>Delivery Lead-Time Exception</a:t>
            </a:r>
          </a:p>
        </p:txBody>
      </p:sp>
      <p:sp>
        <p:nvSpPr>
          <p:cNvPr id="3" name="Content Placeholder 2"/>
          <p:cNvSpPr>
            <a:spLocks noGrp="1"/>
          </p:cNvSpPr>
          <p:nvPr>
            <p:ph idx="1"/>
          </p:nvPr>
        </p:nvSpPr>
        <p:spPr>
          <a:xfrm>
            <a:off x="1752600" y="1981201"/>
            <a:ext cx="7696200" cy="4678363"/>
          </a:xfrm>
        </p:spPr>
        <p:txBody>
          <a:bodyPr>
            <a:noAutofit/>
          </a:bodyPr>
          <a:lstStyle/>
          <a:p>
            <a:pPr marL="0">
              <a:spcBef>
                <a:spcPts val="0"/>
              </a:spcBef>
              <a:buNone/>
            </a:pPr>
            <a:r>
              <a:rPr lang="en-US" sz="2400" dirty="0"/>
              <a:t>Agencies may use current year funds for future year </a:t>
            </a:r>
            <a:r>
              <a:rPr lang="en-US" sz="2400" b="1" u="sng" dirty="0"/>
              <a:t>use</a:t>
            </a:r>
            <a:r>
              <a:rPr lang="en-US" sz="2400" dirty="0"/>
              <a:t> IF you currently require the item &amp; delay is due to delivery lead-time.</a:t>
            </a:r>
          </a:p>
          <a:p>
            <a:endParaRPr lang="en-US" sz="900" dirty="0"/>
          </a:p>
          <a:p>
            <a:pPr>
              <a:buNone/>
            </a:pPr>
            <a:r>
              <a:rPr lang="en-US" sz="2400" dirty="0"/>
              <a:t>Provided: </a:t>
            </a:r>
          </a:p>
          <a:p>
            <a:pPr lvl="1"/>
            <a:r>
              <a:rPr lang="en-US" sz="2200" dirty="0"/>
              <a:t>The delay is due to delivery:</a:t>
            </a:r>
          </a:p>
          <a:p>
            <a:pPr lvl="1"/>
            <a:r>
              <a:rPr lang="en-US" sz="2200" dirty="0"/>
              <a:t>The time between contracting and delivery is not excessive; and</a:t>
            </a:r>
          </a:p>
          <a:p>
            <a:pPr lvl="1"/>
            <a:r>
              <a:rPr lang="en-US" sz="2200" dirty="0"/>
              <a:t>The supplier requires the delivery lead-time (Agencies may not set or request a delivery date beyond the normal delivery lead-time).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57200"/>
            <a:ext cx="8153400" cy="1143000"/>
          </a:xfrm>
        </p:spPr>
        <p:txBody>
          <a:bodyPr>
            <a:normAutofit/>
          </a:bodyPr>
          <a:lstStyle/>
          <a:p>
            <a:r>
              <a:rPr lang="en-US" dirty="0"/>
              <a:t>Production Lead-Time Exception</a:t>
            </a:r>
          </a:p>
        </p:txBody>
      </p:sp>
      <p:sp>
        <p:nvSpPr>
          <p:cNvPr id="3" name="Content Placeholder 2"/>
          <p:cNvSpPr>
            <a:spLocks noGrp="1"/>
          </p:cNvSpPr>
          <p:nvPr>
            <p:ph idx="1"/>
          </p:nvPr>
        </p:nvSpPr>
        <p:spPr>
          <a:xfrm>
            <a:off x="1752600" y="2057400"/>
            <a:ext cx="7696200" cy="4419600"/>
          </a:xfrm>
        </p:spPr>
        <p:txBody>
          <a:bodyPr>
            <a:normAutofit/>
          </a:bodyPr>
          <a:lstStyle/>
          <a:p>
            <a:r>
              <a:rPr lang="en-US" sz="2400" dirty="0"/>
              <a:t>Agencies may obligate current year funds for a supply for a future year use, in order to have the supply when required due to production.</a:t>
            </a:r>
          </a:p>
          <a:p>
            <a:endParaRPr lang="en-US" sz="2400" dirty="0"/>
          </a:p>
          <a:p>
            <a:r>
              <a:rPr lang="en-US" sz="2400" dirty="0"/>
              <a:t>Provided:</a:t>
            </a:r>
          </a:p>
          <a:p>
            <a:pPr lvl="1"/>
            <a:r>
              <a:rPr lang="en-US" dirty="0"/>
              <a:t>The intervening period is needed for production; &amp;</a:t>
            </a:r>
          </a:p>
          <a:p>
            <a:pPr lvl="1"/>
            <a:r>
              <a:rPr lang="en-US" dirty="0"/>
              <a:t>The supply is NOT commercially available.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38152"/>
            <a:ext cx="8153400" cy="1143000"/>
          </a:xfrm>
        </p:spPr>
        <p:txBody>
          <a:bodyPr>
            <a:normAutofit/>
          </a:bodyPr>
          <a:lstStyle/>
          <a:p>
            <a:r>
              <a:rPr lang="en-US" dirty="0"/>
              <a:t>Stock-Level Exception </a:t>
            </a:r>
          </a:p>
        </p:txBody>
      </p:sp>
      <p:sp>
        <p:nvSpPr>
          <p:cNvPr id="3" name="Content Placeholder 2"/>
          <p:cNvSpPr>
            <a:spLocks noGrp="1"/>
          </p:cNvSpPr>
          <p:nvPr>
            <p:ph idx="1"/>
          </p:nvPr>
        </p:nvSpPr>
        <p:spPr>
          <a:xfrm>
            <a:off x="2019300" y="1981201"/>
            <a:ext cx="7772400" cy="4525963"/>
          </a:xfrm>
        </p:spPr>
        <p:txBody>
          <a:bodyPr>
            <a:noAutofit/>
          </a:bodyPr>
          <a:lstStyle/>
          <a:p>
            <a:r>
              <a:rPr lang="en-US" sz="2300" dirty="0"/>
              <a:t>Agencies may obligate current year money to </a:t>
            </a:r>
            <a:r>
              <a:rPr lang="en-US" sz="2300" b="1" u="sng" dirty="0"/>
              <a:t>replace</a:t>
            </a:r>
            <a:r>
              <a:rPr lang="en-US" sz="2300" dirty="0"/>
              <a:t> stock items consumed during the current fiscal year, even when they will not </a:t>
            </a:r>
            <a:r>
              <a:rPr lang="en-US" sz="2300" b="1" u="sng" dirty="0"/>
              <a:t>use</a:t>
            </a:r>
            <a:r>
              <a:rPr lang="en-US" sz="2300" b="1" dirty="0"/>
              <a:t> </a:t>
            </a:r>
            <a:r>
              <a:rPr lang="en-US" sz="2300" dirty="0"/>
              <a:t>the items until the next fiscal year, in order to maintain adequate stock levels of readily available common-use standard supplies.</a:t>
            </a:r>
          </a:p>
          <a:p>
            <a:pPr>
              <a:buNone/>
            </a:pPr>
            <a:endParaRPr lang="en-US" sz="2300" dirty="0"/>
          </a:p>
          <a:p>
            <a:r>
              <a:rPr lang="en-US" sz="2300" dirty="0"/>
              <a:t>The policy behind the exception is to prevent interruption of on-going operations between fiscal years.</a:t>
            </a:r>
          </a:p>
          <a:p>
            <a:endParaRPr lang="en-US" sz="2300" dirty="0"/>
          </a:p>
          <a:p>
            <a:r>
              <a:rPr lang="en-US" sz="2300" dirty="0"/>
              <a:t>Fiscal year-end stockpiling of supplies in excess of normal usage requirements is </a:t>
            </a:r>
            <a:r>
              <a:rPr lang="en-US" sz="2300" u="sng" dirty="0"/>
              <a:t>prohibited</a:t>
            </a:r>
            <a:r>
              <a:rPr lang="en-US" sz="2300" dirty="0"/>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4536" y="417518"/>
            <a:ext cx="8153400" cy="1143000"/>
          </a:xfrm>
        </p:spPr>
        <p:txBody>
          <a:bodyPr>
            <a:normAutofit/>
          </a:bodyPr>
          <a:lstStyle/>
          <a:p>
            <a:r>
              <a:rPr lang="en-US" dirty="0"/>
              <a:t>The BFN of a Service</a:t>
            </a:r>
          </a:p>
        </p:txBody>
      </p:sp>
      <p:sp>
        <p:nvSpPr>
          <p:cNvPr id="3" name="Content Placeholder 2"/>
          <p:cNvSpPr>
            <a:spLocks noGrp="1"/>
          </p:cNvSpPr>
          <p:nvPr>
            <p:ph idx="1"/>
          </p:nvPr>
        </p:nvSpPr>
        <p:spPr>
          <a:xfrm>
            <a:off x="1828800" y="2057401"/>
            <a:ext cx="8001000" cy="4525963"/>
          </a:xfrm>
        </p:spPr>
        <p:txBody>
          <a:bodyPr>
            <a:normAutofit/>
          </a:bodyPr>
          <a:lstStyle/>
          <a:p>
            <a:r>
              <a:rPr lang="en-US" sz="2400" dirty="0"/>
              <a:t>Generally, the bona fide need for services does not arise until the services are rendered or performed.</a:t>
            </a:r>
          </a:p>
          <a:p>
            <a:pPr lvl="1"/>
            <a:endParaRPr lang="en-US" dirty="0"/>
          </a:p>
          <a:p>
            <a:r>
              <a:rPr lang="en-US" sz="2400" dirty="0"/>
              <a:t>Categories</a:t>
            </a:r>
          </a:p>
          <a:p>
            <a:pPr lvl="1"/>
            <a:r>
              <a:rPr lang="en-US" dirty="0"/>
              <a:t>Non-Severable Services: funds current at K award.</a:t>
            </a:r>
          </a:p>
          <a:p>
            <a:pPr lvl="1"/>
            <a:r>
              <a:rPr lang="en-US" dirty="0"/>
              <a:t>Severable Services: funds current at time of service.</a:t>
            </a:r>
          </a:p>
          <a:p>
            <a:pPr lvl="2"/>
            <a:endParaRPr lang="en-US" dirty="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6928" y="471488"/>
            <a:ext cx="8153400" cy="1143000"/>
          </a:xfrm>
        </p:spPr>
        <p:txBody>
          <a:bodyPr>
            <a:normAutofit/>
          </a:bodyPr>
          <a:lstStyle/>
          <a:p>
            <a:r>
              <a:rPr lang="en-US" dirty="0"/>
              <a:t>Non-Severable Service Contracts</a:t>
            </a:r>
          </a:p>
        </p:txBody>
      </p:sp>
      <p:sp>
        <p:nvSpPr>
          <p:cNvPr id="3" name="Content Placeholder 2"/>
          <p:cNvSpPr>
            <a:spLocks noGrp="1"/>
          </p:cNvSpPr>
          <p:nvPr>
            <p:ph idx="1"/>
          </p:nvPr>
        </p:nvSpPr>
        <p:spPr>
          <a:xfrm>
            <a:off x="1676400" y="2057401"/>
            <a:ext cx="7543800" cy="4525963"/>
          </a:xfrm>
        </p:spPr>
        <p:txBody>
          <a:bodyPr>
            <a:normAutofit/>
          </a:bodyPr>
          <a:lstStyle/>
          <a:p>
            <a:r>
              <a:rPr lang="en-US" sz="2400" b="1" dirty="0"/>
              <a:t>Defined:  </a:t>
            </a:r>
            <a:r>
              <a:rPr lang="en-US" sz="2400" dirty="0"/>
              <a:t>A service is non-severable when the service produces a </a:t>
            </a:r>
            <a:r>
              <a:rPr lang="en-US" sz="2400" b="1" u="sng" dirty="0"/>
              <a:t>single or unified outcome</a:t>
            </a:r>
            <a:r>
              <a:rPr lang="en-US" sz="2400" dirty="0"/>
              <a:t>, product, or report and cannot be subdivided for separate performance in different fiscal years because the value results from the full completion of the service.</a:t>
            </a:r>
          </a:p>
          <a:p>
            <a:endParaRPr lang="en-US" sz="2400" dirty="0"/>
          </a:p>
          <a:p>
            <a:r>
              <a:rPr lang="en-US" sz="2400" b="1" dirty="0"/>
              <a:t>BFN Impact:  </a:t>
            </a:r>
            <a:r>
              <a:rPr lang="en-US" sz="2400" dirty="0"/>
              <a:t>The Government must fund non-severable service contracts completely</a:t>
            </a:r>
            <a:r>
              <a:rPr lang="en-US" sz="2400" b="1" dirty="0"/>
              <a:t> </a:t>
            </a:r>
            <a:r>
              <a:rPr lang="en-US" sz="2400" b="1" u="sng" dirty="0"/>
              <a:t>up front</a:t>
            </a:r>
            <a:r>
              <a:rPr lang="en-US" sz="2400" b="1" dirty="0"/>
              <a:t> </a:t>
            </a:r>
            <a:r>
              <a:rPr lang="en-US" sz="2400" dirty="0"/>
              <a:t>with funds available for obligation at the time the contract is executed.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50488"/>
            <a:ext cx="8153400" cy="1143000"/>
          </a:xfrm>
        </p:spPr>
        <p:txBody>
          <a:bodyPr>
            <a:normAutofit/>
          </a:bodyPr>
          <a:lstStyle/>
          <a:p>
            <a:r>
              <a:rPr lang="en-US" dirty="0"/>
              <a:t>Severable Service Contracts</a:t>
            </a:r>
          </a:p>
        </p:txBody>
      </p:sp>
      <p:sp>
        <p:nvSpPr>
          <p:cNvPr id="3" name="Content Placeholder 2"/>
          <p:cNvSpPr>
            <a:spLocks noGrp="1"/>
          </p:cNvSpPr>
          <p:nvPr>
            <p:ph idx="1"/>
          </p:nvPr>
        </p:nvSpPr>
        <p:spPr>
          <a:xfrm>
            <a:off x="1676400" y="2133601"/>
            <a:ext cx="7696200" cy="4144963"/>
          </a:xfrm>
        </p:spPr>
        <p:txBody>
          <a:bodyPr>
            <a:normAutofit/>
          </a:bodyPr>
          <a:lstStyle/>
          <a:p>
            <a:r>
              <a:rPr lang="en-US" sz="2400" b="1" dirty="0"/>
              <a:t>Defined:  </a:t>
            </a:r>
            <a:r>
              <a:rPr lang="en-US" sz="2400" dirty="0"/>
              <a:t>A service is severable when it can be separated into components that </a:t>
            </a:r>
            <a:r>
              <a:rPr lang="en-US" sz="2400" b="1" u="sng" dirty="0"/>
              <a:t>independently</a:t>
            </a:r>
            <a:r>
              <a:rPr lang="en-US" sz="2400" dirty="0"/>
              <a:t> meet a need of the Government (continuing/recurring).</a:t>
            </a:r>
          </a:p>
          <a:p>
            <a:pPr lvl="1"/>
            <a:endParaRPr lang="en-US" dirty="0"/>
          </a:p>
          <a:p>
            <a:r>
              <a:rPr lang="en-US" sz="2400" b="1" dirty="0"/>
              <a:t>BFN Impact</a:t>
            </a:r>
            <a:r>
              <a:rPr lang="en-US" sz="2400" dirty="0"/>
              <a:t>: Agencies must fund severable service contracts with funds available for obligation on the </a:t>
            </a:r>
            <a:r>
              <a:rPr lang="en-US" sz="2400" b="1" u="sng" dirty="0"/>
              <a:t>date the contractor performs the service.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32903"/>
            <a:ext cx="8153400" cy="1143000"/>
          </a:xfrm>
        </p:spPr>
        <p:txBody>
          <a:bodyPr>
            <a:normAutofit/>
          </a:bodyPr>
          <a:lstStyle/>
          <a:p>
            <a:r>
              <a:rPr lang="en-US" dirty="0"/>
              <a:t>10 U.S.C. § 3133 </a:t>
            </a:r>
          </a:p>
        </p:txBody>
      </p:sp>
      <p:sp>
        <p:nvSpPr>
          <p:cNvPr id="3" name="Content Placeholder 2"/>
          <p:cNvSpPr>
            <a:spLocks noGrp="1"/>
          </p:cNvSpPr>
          <p:nvPr>
            <p:ph idx="1"/>
          </p:nvPr>
        </p:nvSpPr>
        <p:spPr>
          <a:xfrm>
            <a:off x="1828800" y="1905001"/>
            <a:ext cx="7924800" cy="4525963"/>
          </a:xfrm>
        </p:spPr>
        <p:txBody>
          <a:bodyPr>
            <a:normAutofit/>
          </a:bodyPr>
          <a:lstStyle/>
          <a:p>
            <a:r>
              <a:rPr lang="en-US" sz="2400" dirty="0"/>
              <a:t>Severable Service contracts may cross FYs: </a:t>
            </a:r>
          </a:p>
          <a:p>
            <a:endParaRPr lang="en-US" sz="1600" dirty="0"/>
          </a:p>
          <a:p>
            <a:pPr lvl="1"/>
            <a:r>
              <a:rPr lang="en-US" dirty="0"/>
              <a:t>The DoD may obligate current year funds to finance a severable service contract that starts in the current fiscal year and ends in the next fiscal year, provided the period of performance does not exceed 12 months and the service contract is fully funded at time of contract award.</a:t>
            </a:r>
          </a:p>
          <a:p>
            <a:pPr lvl="1">
              <a:buNone/>
            </a:pPr>
            <a:endParaRPr lang="en-US" sz="1600" dirty="0"/>
          </a:p>
          <a:p>
            <a:pPr lvl="1"/>
            <a:r>
              <a:rPr lang="en-US" dirty="0"/>
              <a:t>This exception only applies to severable services and does NOT apply to multi-year appropriations.</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50488"/>
            <a:ext cx="8153400" cy="1143000"/>
          </a:xfrm>
        </p:spPr>
        <p:txBody>
          <a:bodyPr>
            <a:normAutofit/>
          </a:bodyPr>
          <a:lstStyle/>
          <a:p>
            <a:r>
              <a:rPr lang="en-US" dirty="0"/>
              <a:t>The BFN of Construction</a:t>
            </a:r>
          </a:p>
        </p:txBody>
      </p:sp>
      <p:sp>
        <p:nvSpPr>
          <p:cNvPr id="3" name="Content Placeholder 2"/>
          <p:cNvSpPr>
            <a:spLocks noGrp="1"/>
          </p:cNvSpPr>
          <p:nvPr>
            <p:ph idx="1"/>
          </p:nvPr>
        </p:nvSpPr>
        <p:spPr>
          <a:xfrm>
            <a:off x="1905000" y="2057401"/>
            <a:ext cx="7162800" cy="4297363"/>
          </a:xfrm>
        </p:spPr>
        <p:txBody>
          <a:bodyPr>
            <a:normAutofit/>
          </a:bodyPr>
          <a:lstStyle/>
          <a:p>
            <a:r>
              <a:rPr lang="en-US" sz="2400" dirty="0"/>
              <a:t>Construction is treated as a non-severable service contract (unified outcome) and are a bona fide need of the fiscal year in which </a:t>
            </a:r>
            <a:r>
              <a:rPr lang="en-US" sz="2400" b="1" u="sng" dirty="0"/>
              <a:t>construction must begin </a:t>
            </a:r>
            <a:r>
              <a:rPr lang="en-US" sz="2400" dirty="0"/>
              <a:t>in order to meet the required delivery date.</a:t>
            </a:r>
          </a:p>
          <a:p>
            <a:endParaRPr lang="en-US" sz="2400" dirty="0"/>
          </a:p>
          <a:p>
            <a:r>
              <a:rPr lang="en-US" sz="2400" dirty="0"/>
              <a:t>Construction contracts may constitute a bona fide need of the current fiscal year even though performance is not completed until the following fiscal year.</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BFN of Construction</a:t>
            </a:r>
          </a:p>
        </p:txBody>
      </p:sp>
      <p:sp>
        <p:nvSpPr>
          <p:cNvPr id="3" name="Content Placeholder 2"/>
          <p:cNvSpPr>
            <a:spLocks noGrp="1"/>
          </p:cNvSpPr>
          <p:nvPr>
            <p:ph idx="1"/>
          </p:nvPr>
        </p:nvSpPr>
        <p:spPr>
          <a:xfrm>
            <a:off x="1828800" y="1905001"/>
            <a:ext cx="7391400" cy="4754563"/>
          </a:xfrm>
        </p:spPr>
        <p:txBody>
          <a:bodyPr>
            <a:noAutofit/>
          </a:bodyPr>
          <a:lstStyle/>
          <a:p>
            <a:r>
              <a:rPr lang="en-US" sz="2400" b="1" dirty="0"/>
              <a:t>Considerations:</a:t>
            </a:r>
          </a:p>
          <a:p>
            <a:pPr lvl="1"/>
            <a:r>
              <a:rPr lang="en-US" dirty="0"/>
              <a:t>Normal weather conditions;</a:t>
            </a:r>
          </a:p>
          <a:p>
            <a:pPr lvl="1"/>
            <a:r>
              <a:rPr lang="en-US" dirty="0"/>
              <a:t>Required delivery date;</a:t>
            </a:r>
          </a:p>
          <a:p>
            <a:pPr lvl="1"/>
            <a:r>
              <a:rPr lang="en-US" dirty="0"/>
              <a:t>The date the Government intends to make facilities, sites, or tools available to the contractor; and</a:t>
            </a:r>
          </a:p>
          <a:p>
            <a:pPr lvl="1"/>
            <a:r>
              <a:rPr lang="en-US" dirty="0"/>
              <a:t>The degree of actual control the Government has over when the contractor may begin work.</a:t>
            </a:r>
          </a:p>
          <a:p>
            <a:pPr lvl="2"/>
            <a:endParaRPr lang="en-US" dirty="0"/>
          </a:p>
          <a:p>
            <a:r>
              <a:rPr lang="en-US" sz="2400" dirty="0"/>
              <a:t>The further these variables push into the next FY, the more likely the construction is a BFN of the next FY.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54753"/>
            <a:ext cx="8153400" cy="1143000"/>
          </a:xfrm>
        </p:spPr>
        <p:txBody>
          <a:bodyPr/>
          <a:lstStyle/>
          <a:p>
            <a:r>
              <a:rPr lang="en-US" dirty="0"/>
              <a:t>Introduction</a:t>
            </a:r>
          </a:p>
        </p:txBody>
      </p:sp>
      <p:pic>
        <p:nvPicPr>
          <p:cNvPr id="5" name="Picture 4" descr="Equip.jpg"/>
          <p:cNvPicPr>
            <a:picLocks noChangeAspect="1"/>
          </p:cNvPicPr>
          <p:nvPr/>
        </p:nvPicPr>
        <p:blipFill>
          <a:blip r:embed="rId3" cstate="screen"/>
          <a:stretch>
            <a:fillRect/>
          </a:stretch>
        </p:blipFill>
        <p:spPr>
          <a:xfrm>
            <a:off x="2132350" y="2630780"/>
            <a:ext cx="3429000" cy="2038546"/>
          </a:xfrm>
          <a:prstGeom prst="rect">
            <a:avLst/>
          </a:prstGeom>
        </p:spPr>
      </p:pic>
      <p:pic>
        <p:nvPicPr>
          <p:cNvPr id="6" name="Picture 5" descr="Train.jpg"/>
          <p:cNvPicPr>
            <a:picLocks noChangeAspect="1"/>
          </p:cNvPicPr>
          <p:nvPr/>
        </p:nvPicPr>
        <p:blipFill>
          <a:blip r:embed="rId4" cstate="screen"/>
          <a:stretch>
            <a:fillRect/>
          </a:stretch>
        </p:blipFill>
        <p:spPr>
          <a:xfrm>
            <a:off x="4799350" y="3316580"/>
            <a:ext cx="3447738" cy="2286000"/>
          </a:xfrm>
          <a:prstGeom prst="rect">
            <a:avLst/>
          </a:prstGeom>
        </p:spPr>
      </p:pic>
      <p:pic>
        <p:nvPicPr>
          <p:cNvPr id="7" name="Picture 6" descr="Fight.jpg"/>
          <p:cNvPicPr>
            <a:picLocks noChangeAspect="1"/>
          </p:cNvPicPr>
          <p:nvPr/>
        </p:nvPicPr>
        <p:blipFill>
          <a:blip r:embed="rId5" cstate="screen"/>
          <a:stretch>
            <a:fillRect/>
          </a:stretch>
        </p:blipFill>
        <p:spPr>
          <a:xfrm>
            <a:off x="7999751" y="3849980"/>
            <a:ext cx="2143125" cy="2133600"/>
          </a:xfrm>
          <a:prstGeom prst="rect">
            <a:avLst/>
          </a:prstGeom>
        </p:spPr>
      </p:pic>
      <p:sp>
        <p:nvSpPr>
          <p:cNvPr id="4" name="Rectangle 4"/>
          <p:cNvSpPr txBox="1">
            <a:spLocks noChangeArrowheads="1"/>
          </p:cNvSpPr>
          <p:nvPr/>
        </p:nvSpPr>
        <p:spPr bwMode="auto">
          <a:xfrm>
            <a:off x="2247900" y="180716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a:spcBef>
                <a:spcPct val="20000"/>
              </a:spcBef>
              <a:defRPr/>
            </a:pPr>
            <a:r>
              <a:rPr lang="en-US" kern="0" dirty="0">
                <a:solidFill>
                  <a:schemeClr val="tx1"/>
                </a:solidFill>
                <a:latin typeface="+mn-lt"/>
              </a:rPr>
              <a:t>Appropriated funds enable commanders to equip and train the force; and fight our nation’s wars.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73418"/>
            <a:ext cx="8153400" cy="1143000"/>
          </a:xfrm>
        </p:spPr>
        <p:txBody>
          <a:bodyPr>
            <a:normAutofit/>
          </a:bodyPr>
          <a:lstStyle/>
          <a:p>
            <a:r>
              <a:rPr lang="en-US" dirty="0"/>
              <a:t>The BFN of Training</a:t>
            </a:r>
          </a:p>
        </p:txBody>
      </p:sp>
      <p:sp>
        <p:nvSpPr>
          <p:cNvPr id="3" name="Content Placeholder 2"/>
          <p:cNvSpPr>
            <a:spLocks noGrp="1"/>
          </p:cNvSpPr>
          <p:nvPr>
            <p:ph idx="1"/>
          </p:nvPr>
        </p:nvSpPr>
        <p:spPr>
          <a:xfrm>
            <a:off x="1676400" y="2209801"/>
            <a:ext cx="7391400" cy="4068763"/>
          </a:xfrm>
        </p:spPr>
        <p:txBody>
          <a:bodyPr>
            <a:normAutofit/>
          </a:bodyPr>
          <a:lstStyle/>
          <a:p>
            <a:r>
              <a:rPr lang="en-US" sz="2400" dirty="0"/>
              <a:t>Contracts for single training courses are considered similar to non-severable service contracts.</a:t>
            </a:r>
          </a:p>
          <a:p>
            <a:endParaRPr lang="en-US" sz="2400" dirty="0"/>
          </a:p>
          <a:p>
            <a:r>
              <a:rPr lang="en-US" sz="2400" dirty="0"/>
              <a:t>Training contracts may be obligated in full with fiscal year money current at the time performance begins, even if the course extends into the next fiscal year.</a:t>
            </a:r>
          </a:p>
          <a:p>
            <a:pPr>
              <a:buNone/>
            </a:pP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4038600" y="2438400"/>
            <a:ext cx="8153400" cy="1143000"/>
          </a:xfrm>
        </p:spPr>
        <p:txBody>
          <a:bodyPr/>
          <a:lstStyle/>
          <a:p>
            <a:pPr eaLnBrk="1" hangingPunct="1"/>
            <a:r>
              <a:rPr lang="en-US" b="1" dirty="0"/>
              <a:t>Questions?</a:t>
            </a:r>
          </a:p>
        </p:txBody>
      </p:sp>
      <p:pic>
        <p:nvPicPr>
          <p:cNvPr id="4" name="Picture 3">
            <a:extLst>
              <a:ext uri="{FF2B5EF4-FFF2-40B4-BE49-F238E27FC236}">
                <a16:creationId xmlns:a16="http://schemas.microsoft.com/office/drawing/2014/main" id="{C8FDC11F-D930-F81B-A809-13AA9CF8D595}"/>
              </a:ext>
            </a:extLst>
          </p:cNvPr>
          <p:cNvPicPr>
            <a:picLocks noChangeAspect="1"/>
          </p:cNvPicPr>
          <p:nvPr/>
        </p:nvPicPr>
        <p:blipFill>
          <a:blip r:embed="rId3"/>
          <a:stretch>
            <a:fillRect/>
          </a:stretch>
        </p:blipFill>
        <p:spPr>
          <a:xfrm>
            <a:off x="838200" y="357027"/>
            <a:ext cx="10515600" cy="6143946"/>
          </a:xfrm>
          <a:prstGeom prst="rect">
            <a:avLst/>
          </a:prstGeom>
        </p:spPr>
      </p:pic>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p:txBody>
          <a:bodyPr/>
          <a:lstStyle/>
          <a:p>
            <a:pPr eaLnBrk="1" hangingPunct="1"/>
            <a:r>
              <a:rPr lang="en-US" dirty="0"/>
              <a:t>Questions?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2057400" y="454754"/>
            <a:ext cx="8153400" cy="535847"/>
          </a:xfrm>
        </p:spPr>
        <p:txBody>
          <a:bodyPr>
            <a:normAutofit fontScale="90000"/>
          </a:bodyPr>
          <a:lstStyle/>
          <a:p>
            <a:r>
              <a:rPr lang="en-US" dirty="0">
                <a:noFill/>
              </a:rPr>
              <a:t>n</a:t>
            </a:r>
          </a:p>
        </p:txBody>
      </p:sp>
      <p:sp>
        <p:nvSpPr>
          <p:cNvPr id="9219" name="Rectangle 4"/>
          <p:cNvSpPr>
            <a:spLocks noGrp="1" noChangeArrowheads="1"/>
          </p:cNvSpPr>
          <p:nvPr>
            <p:ph type="body" sz="half" idx="1"/>
          </p:nvPr>
        </p:nvSpPr>
        <p:spPr>
          <a:xfrm>
            <a:off x="1295400" y="1920082"/>
            <a:ext cx="9144000" cy="762000"/>
          </a:xfrm>
        </p:spPr>
        <p:txBody>
          <a:bodyPr/>
          <a:lstStyle/>
          <a:p>
            <a:pPr marL="0" indent="0" algn="ctr">
              <a:lnSpc>
                <a:spcPct val="150000"/>
              </a:lnSpc>
              <a:spcBef>
                <a:spcPts val="600"/>
              </a:spcBef>
              <a:spcAft>
                <a:spcPts val="600"/>
              </a:spcAft>
              <a:buNone/>
            </a:pPr>
            <a:r>
              <a:rPr lang="en-US" b="1" u="sng" dirty="0">
                <a:latin typeface="+mn-lt"/>
              </a:rPr>
              <a:t>Separation of Powers</a:t>
            </a:r>
          </a:p>
          <a:p>
            <a:pPr marL="0" indent="0">
              <a:spcBef>
                <a:spcPts val="600"/>
              </a:spcBef>
              <a:spcAft>
                <a:spcPts val="600"/>
              </a:spcAft>
              <a:buNone/>
            </a:pPr>
            <a:endParaRPr lang="en-US" sz="2400" b="1" dirty="0">
              <a:latin typeface="+mj-lt"/>
            </a:endParaRPr>
          </a:p>
          <a:p>
            <a:pPr marL="0" indent="0">
              <a:buNone/>
            </a:pPr>
            <a:endParaRPr lang="en-US" dirty="0"/>
          </a:p>
          <a:p>
            <a:pPr marL="0" indent="0">
              <a:buNone/>
            </a:pPr>
            <a:endParaRPr lang="en-US" sz="2800" dirty="0"/>
          </a:p>
          <a:p>
            <a:pPr marL="0" indent="0" algn="ctr">
              <a:buNone/>
            </a:pPr>
            <a:endParaRPr lang="en-US" sz="2800" dirty="0"/>
          </a:p>
        </p:txBody>
      </p:sp>
      <p:sp>
        <p:nvSpPr>
          <p:cNvPr id="80898" name="AutoShape 2" descr="https://encrypted-tbn2.gstatic.com/images?q=tbn:ANd9GcQhrkYjGyWoLV-_75QLogC69Sbx4Slm_buQkc0n0M8_xcn2echnP7GymYci"/>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7" name="TextBox 6"/>
          <p:cNvSpPr txBox="1"/>
          <p:nvPr/>
        </p:nvSpPr>
        <p:spPr>
          <a:xfrm>
            <a:off x="1905000" y="4555808"/>
            <a:ext cx="4191000" cy="1569660"/>
          </a:xfrm>
          <a:prstGeom prst="rect">
            <a:avLst/>
          </a:prstGeom>
          <a:noFill/>
        </p:spPr>
        <p:txBody>
          <a:bodyPr wrap="square" rtlCol="0">
            <a:spAutoFit/>
          </a:bodyPr>
          <a:lstStyle/>
          <a:p>
            <a:pPr>
              <a:spcBef>
                <a:spcPts val="600"/>
              </a:spcBef>
              <a:spcAft>
                <a:spcPts val="600"/>
              </a:spcAft>
            </a:pPr>
            <a:r>
              <a:rPr lang="en-US" b="1" dirty="0">
                <a:solidFill>
                  <a:schemeClr val="tx1"/>
                </a:solidFill>
              </a:rPr>
              <a:t>Art. I, § 8:  </a:t>
            </a:r>
            <a:r>
              <a:rPr lang="en-US" dirty="0">
                <a:solidFill>
                  <a:schemeClr val="tx1"/>
                </a:solidFill>
              </a:rPr>
              <a:t>The Congress shall have the power to collect taxes, pay debts, and provide for the common defense. </a:t>
            </a:r>
          </a:p>
        </p:txBody>
      </p:sp>
      <p:sp>
        <p:nvSpPr>
          <p:cNvPr id="8" name="TextBox 7"/>
          <p:cNvSpPr txBox="1"/>
          <p:nvPr/>
        </p:nvSpPr>
        <p:spPr>
          <a:xfrm>
            <a:off x="6301740" y="4568508"/>
            <a:ext cx="3924300" cy="1569660"/>
          </a:xfrm>
          <a:prstGeom prst="rect">
            <a:avLst/>
          </a:prstGeom>
          <a:noFill/>
        </p:spPr>
        <p:txBody>
          <a:bodyPr wrap="square" rtlCol="0">
            <a:spAutoFit/>
          </a:bodyPr>
          <a:lstStyle/>
          <a:p>
            <a:pPr>
              <a:spcBef>
                <a:spcPts val="600"/>
              </a:spcBef>
              <a:spcAft>
                <a:spcPts val="600"/>
              </a:spcAft>
            </a:pPr>
            <a:r>
              <a:rPr lang="en-US" b="1" dirty="0">
                <a:solidFill>
                  <a:schemeClr val="tx1"/>
                </a:solidFill>
              </a:rPr>
              <a:t>Art. II, § 2: </a:t>
            </a:r>
            <a:r>
              <a:rPr lang="en-US" dirty="0">
                <a:solidFill>
                  <a:schemeClr val="tx1"/>
                </a:solidFill>
              </a:rPr>
              <a:t>The President shall be Commander in Chief of the Army and Navy of the United States.</a:t>
            </a:r>
          </a:p>
        </p:txBody>
      </p:sp>
      <p:pic>
        <p:nvPicPr>
          <p:cNvPr id="80900" name="Picture 4" descr="http://blog.oceanconservancy.org/wp-content/uploads/2013/03/capitol-building1.jpg"/>
          <p:cNvPicPr>
            <a:picLocks noChangeAspect="1" noChangeArrowheads="1"/>
          </p:cNvPicPr>
          <p:nvPr/>
        </p:nvPicPr>
        <p:blipFill>
          <a:blip r:embed="rId3" cstate="screen"/>
          <a:srcRect/>
          <a:stretch>
            <a:fillRect/>
          </a:stretch>
        </p:blipFill>
        <p:spPr bwMode="auto">
          <a:xfrm>
            <a:off x="2223124" y="2714626"/>
            <a:ext cx="3478553" cy="1543051"/>
          </a:xfrm>
          <a:prstGeom prst="rect">
            <a:avLst/>
          </a:prstGeom>
          <a:noFill/>
        </p:spPr>
      </p:pic>
      <p:pic>
        <p:nvPicPr>
          <p:cNvPr id="80902" name="Picture 6" descr="http://upload.wikimedia.org/wikipedia/en/b/b8/White_House_Front.jpg"/>
          <p:cNvPicPr>
            <a:picLocks noChangeAspect="1" noChangeArrowheads="1"/>
          </p:cNvPicPr>
          <p:nvPr/>
        </p:nvPicPr>
        <p:blipFill>
          <a:blip r:embed="rId4" cstate="screen"/>
          <a:srcRect/>
          <a:stretch>
            <a:fillRect/>
          </a:stretch>
        </p:blipFill>
        <p:spPr bwMode="auto">
          <a:xfrm>
            <a:off x="6892290" y="2628436"/>
            <a:ext cx="2743200" cy="1715747"/>
          </a:xfrm>
          <a:prstGeom prst="rect">
            <a:avLst/>
          </a:prstGeom>
          <a:noFill/>
        </p:spPr>
      </p:pic>
      <p:sp>
        <p:nvSpPr>
          <p:cNvPr id="13" name="Title 1"/>
          <p:cNvSpPr txBox="1">
            <a:spLocks/>
          </p:cNvSpPr>
          <p:nvPr/>
        </p:nvSpPr>
        <p:spPr bwMode="auto">
          <a:xfrm>
            <a:off x="1447800" y="498158"/>
            <a:ext cx="5029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defRPr/>
            </a:pPr>
            <a:r>
              <a:rPr lang="en-US" sz="4000" kern="0" dirty="0">
                <a:solidFill>
                  <a:schemeClr val="bg2"/>
                </a:solidFill>
                <a:latin typeface="+mj-lt"/>
                <a:ea typeface="+mj-ea"/>
                <a:cs typeface="+mj-cs"/>
              </a:rPr>
              <a:t>Fiscal Framework</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54753"/>
            <a:ext cx="8153400" cy="1143000"/>
          </a:xfrm>
        </p:spPr>
        <p:txBody>
          <a:bodyPr/>
          <a:lstStyle/>
          <a:p>
            <a:r>
              <a:rPr lang="en-US" dirty="0"/>
              <a:t>Fiscal Framework</a:t>
            </a:r>
          </a:p>
        </p:txBody>
      </p:sp>
      <p:sp>
        <p:nvSpPr>
          <p:cNvPr id="4" name="Rectangle 4"/>
          <p:cNvSpPr txBox="1">
            <a:spLocks noChangeArrowheads="1"/>
          </p:cNvSpPr>
          <p:nvPr/>
        </p:nvSpPr>
        <p:spPr bwMode="auto">
          <a:xfrm>
            <a:off x="2057400" y="2286000"/>
            <a:ext cx="75438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spcBef>
                <a:spcPts val="600"/>
              </a:spcBef>
              <a:spcAft>
                <a:spcPts val="600"/>
              </a:spcAft>
            </a:pPr>
            <a:r>
              <a:rPr lang="en-US" b="1" dirty="0">
                <a:solidFill>
                  <a:schemeClr val="tx1"/>
                </a:solidFill>
                <a:latin typeface="+mn-lt"/>
              </a:rPr>
              <a:t>Art. I, § 9</a:t>
            </a:r>
            <a:r>
              <a:rPr lang="en-US" dirty="0">
                <a:solidFill>
                  <a:schemeClr val="tx1"/>
                </a:solidFill>
                <a:latin typeface="+mn-lt"/>
              </a:rPr>
              <a:t>:  No money shall be drawn from the treasury, but in the consequence of an appropriation made by law. </a:t>
            </a:r>
          </a:p>
          <a:p>
            <a:pPr>
              <a:spcBef>
                <a:spcPts val="600"/>
              </a:spcBef>
              <a:spcAft>
                <a:spcPts val="600"/>
              </a:spcAft>
            </a:pPr>
            <a:endParaRPr lang="en-US" dirty="0">
              <a:solidFill>
                <a:schemeClr val="tx1"/>
              </a:solidFill>
              <a:latin typeface="+mn-lt"/>
            </a:endParaRPr>
          </a:p>
          <a:p>
            <a:pPr>
              <a:spcBef>
                <a:spcPts val="600"/>
              </a:spcBef>
              <a:spcAft>
                <a:spcPts val="600"/>
              </a:spcAft>
            </a:pPr>
            <a:r>
              <a:rPr lang="en-US" b="1" dirty="0">
                <a:solidFill>
                  <a:schemeClr val="tx1"/>
                </a:solidFill>
                <a:latin typeface="+mn-lt"/>
              </a:rPr>
              <a:t>United States v. MacCollom</a:t>
            </a:r>
            <a:r>
              <a:rPr lang="en-US" dirty="0">
                <a:solidFill>
                  <a:schemeClr val="tx1"/>
                </a:solidFill>
                <a:latin typeface="+mn-lt"/>
              </a:rPr>
              <a:t>:  The rule is the expenditure of public funds is proper only when authorized by Congress, </a:t>
            </a:r>
            <a:r>
              <a:rPr lang="en-US" i="1" dirty="0">
                <a:solidFill>
                  <a:schemeClr val="tx1"/>
                </a:solidFill>
                <a:latin typeface="+mn-lt"/>
              </a:rPr>
              <a:t>not </a:t>
            </a:r>
            <a:r>
              <a:rPr lang="en-US" dirty="0">
                <a:solidFill>
                  <a:schemeClr val="tx1"/>
                </a:solidFill>
                <a:latin typeface="+mn-lt"/>
              </a:rPr>
              <a:t>that public funds may be expended unless prohibited by Congress.               426 U.S. 317 (1976)</a:t>
            </a:r>
          </a:p>
          <a:p>
            <a:pPr>
              <a:spcBef>
                <a:spcPts val="600"/>
              </a:spcBef>
              <a:spcAft>
                <a:spcPts val="600"/>
              </a:spcAft>
            </a:pPr>
            <a:endParaRPr lang="en-US" sz="28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5110" y="454753"/>
            <a:ext cx="8153400" cy="1143000"/>
          </a:xfrm>
        </p:spPr>
        <p:txBody>
          <a:bodyPr>
            <a:normAutofit/>
          </a:bodyPr>
          <a:lstStyle/>
          <a:p>
            <a:r>
              <a:rPr lang="en-US" dirty="0"/>
              <a:t>Fiscal Controls</a:t>
            </a:r>
          </a:p>
        </p:txBody>
      </p:sp>
      <p:sp>
        <p:nvSpPr>
          <p:cNvPr id="16" name="TextBox 15"/>
          <p:cNvSpPr txBox="1"/>
          <p:nvPr/>
        </p:nvSpPr>
        <p:spPr>
          <a:xfrm>
            <a:off x="2286000" y="4267210"/>
            <a:ext cx="7772400" cy="2123658"/>
          </a:xfrm>
          <a:prstGeom prst="rect">
            <a:avLst/>
          </a:prstGeom>
          <a:noFill/>
        </p:spPr>
        <p:txBody>
          <a:bodyPr wrap="square" rtlCol="0">
            <a:spAutoFit/>
          </a:bodyPr>
          <a:lstStyle/>
          <a:p>
            <a:pPr>
              <a:lnSpc>
                <a:spcPct val="150000"/>
              </a:lnSpc>
              <a:buFont typeface="Arial" pitchFamily="34" charset="0"/>
              <a:buChar char="•"/>
            </a:pPr>
            <a:r>
              <a:rPr lang="en-US" dirty="0">
                <a:solidFill>
                  <a:schemeClr val="tx1"/>
                </a:solidFill>
                <a:latin typeface="+mn-lt"/>
              </a:rPr>
              <a:t> Purpose – what do you want to spend the money on?</a:t>
            </a:r>
          </a:p>
          <a:p>
            <a:pPr>
              <a:lnSpc>
                <a:spcPct val="150000"/>
              </a:lnSpc>
              <a:buFont typeface="Arial" pitchFamily="34" charset="0"/>
              <a:buChar char="•"/>
            </a:pPr>
            <a:r>
              <a:rPr lang="en-US" dirty="0">
                <a:solidFill>
                  <a:schemeClr val="tx1"/>
                </a:solidFill>
                <a:latin typeface="+mn-lt"/>
              </a:rPr>
              <a:t> Time – when do you want to spend the money?</a:t>
            </a:r>
          </a:p>
          <a:p>
            <a:pPr>
              <a:lnSpc>
                <a:spcPct val="150000"/>
              </a:lnSpc>
              <a:buFont typeface="Arial" pitchFamily="34" charset="0"/>
              <a:buChar char="•"/>
            </a:pPr>
            <a:r>
              <a:rPr lang="en-US" dirty="0">
                <a:solidFill>
                  <a:schemeClr val="tx1"/>
                </a:solidFill>
                <a:latin typeface="+mn-lt"/>
              </a:rPr>
              <a:t> Amount – how much money do you want to spend?</a:t>
            </a:r>
          </a:p>
          <a:p>
            <a:endParaRPr lang="en-US" dirty="0">
              <a:solidFill>
                <a:schemeClr val="tx1"/>
              </a:solidFill>
              <a:latin typeface="+mn-lt"/>
            </a:endParaRPr>
          </a:p>
        </p:txBody>
      </p:sp>
      <p:grpSp>
        <p:nvGrpSpPr>
          <p:cNvPr id="17" name="Group 16"/>
          <p:cNvGrpSpPr/>
          <p:nvPr/>
        </p:nvGrpSpPr>
        <p:grpSpPr>
          <a:xfrm>
            <a:off x="2142836" y="887997"/>
            <a:ext cx="8324276" cy="4390252"/>
            <a:chOff x="355600" y="1327725"/>
            <a:chExt cx="8324276" cy="4390252"/>
          </a:xfrm>
        </p:grpSpPr>
        <p:sp>
          <p:nvSpPr>
            <p:cNvPr id="18" name="TextBox 17"/>
            <p:cNvSpPr txBox="1"/>
            <p:nvPr/>
          </p:nvSpPr>
          <p:spPr>
            <a:xfrm>
              <a:off x="914400" y="5410200"/>
              <a:ext cx="2806700" cy="307777"/>
            </a:xfrm>
            <a:prstGeom prst="rect">
              <a:avLst/>
            </a:prstGeom>
            <a:noFill/>
          </p:spPr>
          <p:txBody>
            <a:bodyPr wrap="square" rtlCol="0">
              <a:spAutoFit/>
            </a:bodyPr>
            <a:lstStyle/>
            <a:p>
              <a:r>
                <a:rPr lang="en-US" sz="700" dirty="0">
                  <a:solidFill>
                    <a:schemeClr val="bg1"/>
                  </a:solidFill>
                </a:rPr>
                <a:t>       </a:t>
              </a:r>
            </a:p>
            <a:p>
              <a:r>
                <a:rPr lang="en-US" sz="700" dirty="0">
                  <a:solidFill>
                    <a:schemeClr val="bg1"/>
                  </a:solidFill>
                </a:rPr>
                <a:t>                   </a:t>
              </a:r>
              <a:endParaRPr lang="en-US" sz="1200" dirty="0">
                <a:solidFill>
                  <a:schemeClr val="bg1"/>
                </a:solidFill>
              </a:endParaRPr>
            </a:p>
          </p:txBody>
        </p:sp>
        <p:sp>
          <p:nvSpPr>
            <p:cNvPr id="19" name="TextBox 18"/>
            <p:cNvSpPr txBox="1"/>
            <p:nvPr/>
          </p:nvSpPr>
          <p:spPr>
            <a:xfrm>
              <a:off x="3276600" y="5319117"/>
              <a:ext cx="2667000" cy="338554"/>
            </a:xfrm>
            <a:prstGeom prst="rect">
              <a:avLst/>
            </a:prstGeom>
            <a:noFill/>
          </p:spPr>
          <p:txBody>
            <a:bodyPr wrap="square" rtlCol="0">
              <a:spAutoFit/>
            </a:bodyPr>
            <a:lstStyle/>
            <a:p>
              <a:r>
                <a:rPr lang="en-US" sz="800" dirty="0">
                  <a:solidFill>
                    <a:schemeClr val="bg1"/>
                  </a:solidFill>
                </a:rPr>
                <a:t>       </a:t>
              </a:r>
            </a:p>
            <a:p>
              <a:r>
                <a:rPr lang="en-US" sz="800" dirty="0">
                  <a:solidFill>
                    <a:schemeClr val="bg1"/>
                  </a:solidFill>
                </a:rPr>
                <a:t>                           </a:t>
              </a:r>
              <a:endParaRPr lang="en-US" sz="1400" dirty="0">
                <a:solidFill>
                  <a:schemeClr val="bg1"/>
                </a:solidFill>
              </a:endParaRPr>
            </a:p>
          </p:txBody>
        </p:sp>
        <p:graphicFrame>
          <p:nvGraphicFramePr>
            <p:cNvPr id="20" name="Diagram 19"/>
            <p:cNvGraphicFramePr/>
            <p:nvPr/>
          </p:nvGraphicFramePr>
          <p:xfrm>
            <a:off x="526475" y="1327725"/>
            <a:ext cx="79248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1" name="TextBox 20"/>
            <p:cNvSpPr txBox="1"/>
            <p:nvPr/>
          </p:nvSpPr>
          <p:spPr>
            <a:xfrm>
              <a:off x="355600" y="2743200"/>
              <a:ext cx="2857500" cy="1446550"/>
            </a:xfrm>
            <a:prstGeom prst="rect">
              <a:avLst/>
            </a:prstGeom>
            <a:noFill/>
          </p:spPr>
          <p:txBody>
            <a:bodyPr wrap="square" rtlCol="0">
              <a:spAutoFit/>
            </a:bodyPr>
            <a:lstStyle/>
            <a:p>
              <a:pPr lvl="0"/>
              <a:r>
                <a:rPr lang="en-US" sz="2800" b="1" dirty="0">
                  <a:solidFill>
                    <a:schemeClr val="tx1"/>
                  </a:solidFill>
                  <a:latin typeface="Georgia" pitchFamily="18" charset="0"/>
                </a:rPr>
                <a:t>     Purpose</a:t>
              </a:r>
            </a:p>
            <a:p>
              <a:pPr lvl="0"/>
              <a:endParaRPr lang="en-US" sz="800" dirty="0">
                <a:solidFill>
                  <a:schemeClr val="tx1"/>
                </a:solidFill>
              </a:endParaRPr>
            </a:p>
            <a:p>
              <a:pPr lvl="0"/>
              <a:r>
                <a:rPr lang="en-US" sz="800" b="1" dirty="0">
                  <a:solidFill>
                    <a:schemeClr val="tx1"/>
                  </a:solidFill>
                </a:rPr>
                <a:t>   </a:t>
              </a:r>
            </a:p>
            <a:p>
              <a:pPr lvl="0"/>
              <a:r>
                <a:rPr lang="en-US" sz="2000" b="1" dirty="0">
                  <a:solidFill>
                    <a:schemeClr val="tx1"/>
                  </a:solidFill>
                </a:rPr>
                <a:t>   Necessary Expense</a:t>
              </a:r>
            </a:p>
            <a:p>
              <a:pPr lvl="0"/>
              <a:endParaRPr lang="en-US" sz="800" b="1" dirty="0">
                <a:solidFill>
                  <a:schemeClr val="tx1"/>
                </a:solidFill>
              </a:endParaRPr>
            </a:p>
            <a:p>
              <a:pPr lvl="0"/>
              <a:r>
                <a:rPr lang="en-US" sz="1400" b="1" dirty="0">
                  <a:solidFill>
                    <a:schemeClr val="tx1"/>
                  </a:solidFill>
                </a:rPr>
                <a:t>           31 U.S.C. 1301(a)</a:t>
              </a:r>
            </a:p>
          </p:txBody>
        </p:sp>
        <p:sp>
          <p:nvSpPr>
            <p:cNvPr id="22" name="TextBox 21"/>
            <p:cNvSpPr txBox="1"/>
            <p:nvPr/>
          </p:nvSpPr>
          <p:spPr>
            <a:xfrm>
              <a:off x="2921000" y="2743200"/>
              <a:ext cx="2971800" cy="1446550"/>
            </a:xfrm>
            <a:prstGeom prst="rect">
              <a:avLst/>
            </a:prstGeom>
            <a:noFill/>
          </p:spPr>
          <p:txBody>
            <a:bodyPr wrap="square" rtlCol="0">
              <a:spAutoFit/>
            </a:bodyPr>
            <a:lstStyle/>
            <a:p>
              <a:pPr lvl="0"/>
              <a:r>
                <a:rPr lang="en-US" sz="2800" b="1" dirty="0">
                  <a:solidFill>
                    <a:schemeClr val="tx1"/>
                  </a:solidFill>
                </a:rPr>
                <a:t>         </a:t>
              </a:r>
              <a:r>
                <a:rPr lang="en-US" sz="2800" b="1" dirty="0">
                  <a:solidFill>
                    <a:schemeClr val="tx1"/>
                  </a:solidFill>
                  <a:latin typeface="Georgia" pitchFamily="18" charset="0"/>
                </a:rPr>
                <a:t>Time</a:t>
              </a:r>
            </a:p>
            <a:p>
              <a:pPr lvl="0"/>
              <a:endParaRPr lang="en-US" sz="800" dirty="0">
                <a:solidFill>
                  <a:schemeClr val="tx1"/>
                </a:solidFill>
              </a:endParaRPr>
            </a:p>
            <a:p>
              <a:pPr lvl="0"/>
              <a:r>
                <a:rPr lang="en-US" sz="800" dirty="0">
                  <a:solidFill>
                    <a:schemeClr val="tx1"/>
                  </a:solidFill>
                </a:rPr>
                <a:t>   </a:t>
              </a:r>
            </a:p>
            <a:p>
              <a:pPr lvl="0"/>
              <a:r>
                <a:rPr lang="en-US" sz="2000" b="1" dirty="0">
                  <a:solidFill>
                    <a:schemeClr val="tx1"/>
                  </a:solidFill>
                </a:rPr>
                <a:t>         Bona Fide Need</a:t>
              </a:r>
            </a:p>
            <a:p>
              <a:pPr lvl="0"/>
              <a:endParaRPr lang="en-US" sz="800" b="1" dirty="0">
                <a:solidFill>
                  <a:schemeClr val="tx1"/>
                </a:solidFill>
              </a:endParaRPr>
            </a:p>
            <a:p>
              <a:pPr lvl="0"/>
              <a:r>
                <a:rPr lang="en-US" sz="1600" b="1" dirty="0">
                  <a:solidFill>
                    <a:schemeClr val="tx1"/>
                  </a:solidFill>
                </a:rPr>
                <a:t>   </a:t>
              </a:r>
              <a:r>
                <a:rPr lang="en-US" sz="1400" b="1" dirty="0">
                  <a:solidFill>
                    <a:schemeClr val="tx1"/>
                  </a:solidFill>
                </a:rPr>
                <a:t>31 U.S.C. 1502, 1522</a:t>
              </a:r>
            </a:p>
          </p:txBody>
        </p:sp>
        <p:sp>
          <p:nvSpPr>
            <p:cNvPr id="23" name="TextBox 22"/>
            <p:cNvSpPr txBox="1"/>
            <p:nvPr/>
          </p:nvSpPr>
          <p:spPr>
            <a:xfrm>
              <a:off x="5289060" y="2743200"/>
              <a:ext cx="3390816" cy="1415772"/>
            </a:xfrm>
            <a:prstGeom prst="rect">
              <a:avLst/>
            </a:prstGeom>
            <a:noFill/>
          </p:spPr>
          <p:txBody>
            <a:bodyPr wrap="square" rtlCol="0">
              <a:spAutoFit/>
            </a:bodyPr>
            <a:lstStyle/>
            <a:p>
              <a:pPr lvl="0"/>
              <a:r>
                <a:rPr lang="en-US" sz="2800" dirty="0">
                  <a:solidFill>
                    <a:schemeClr val="tx1"/>
                  </a:solidFill>
                </a:rPr>
                <a:t>        </a:t>
              </a:r>
              <a:r>
                <a:rPr lang="en-US" sz="2800" b="1" dirty="0">
                  <a:solidFill>
                    <a:schemeClr val="tx1"/>
                  </a:solidFill>
                  <a:latin typeface="Georgia" pitchFamily="18" charset="0"/>
                </a:rPr>
                <a:t>Amount</a:t>
              </a:r>
            </a:p>
            <a:p>
              <a:pPr lvl="0"/>
              <a:endParaRPr lang="en-US" sz="800" dirty="0">
                <a:solidFill>
                  <a:schemeClr val="tx1"/>
                </a:solidFill>
              </a:endParaRPr>
            </a:p>
            <a:p>
              <a:pPr lvl="0"/>
              <a:r>
                <a:rPr lang="en-US" sz="800" dirty="0">
                  <a:solidFill>
                    <a:schemeClr val="tx1"/>
                  </a:solidFill>
                </a:rPr>
                <a:t>   </a:t>
              </a:r>
            </a:p>
            <a:p>
              <a:pPr lvl="0"/>
              <a:r>
                <a:rPr lang="en-US" sz="2000" b="1" dirty="0">
                  <a:solidFill>
                    <a:schemeClr val="tx1"/>
                  </a:solidFill>
                </a:rPr>
                <a:t>         Antideficiency Act</a:t>
              </a:r>
            </a:p>
            <a:p>
              <a:pPr lvl="0"/>
              <a:endParaRPr lang="en-US" sz="800" b="1" dirty="0">
                <a:solidFill>
                  <a:schemeClr val="tx1"/>
                </a:solidFill>
              </a:endParaRPr>
            </a:p>
            <a:p>
              <a:r>
                <a:rPr lang="en-US" sz="1400" b="1" dirty="0">
                  <a:solidFill>
                    <a:schemeClr val="tx1"/>
                  </a:solidFill>
                </a:rPr>
                <a:t>    31 U.S.C. 1341-4, 1511-17</a:t>
              </a: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40898"/>
            <a:ext cx="8153400" cy="1143000"/>
          </a:xfrm>
        </p:spPr>
        <p:txBody>
          <a:bodyPr/>
          <a:lstStyle/>
          <a:p>
            <a:r>
              <a:rPr lang="en-US" dirty="0"/>
              <a:t>Agenda</a:t>
            </a:r>
          </a:p>
        </p:txBody>
      </p:sp>
      <p:sp>
        <p:nvSpPr>
          <p:cNvPr id="3" name="Content Placeholder 2"/>
          <p:cNvSpPr>
            <a:spLocks noGrp="1"/>
          </p:cNvSpPr>
          <p:nvPr>
            <p:ph idx="1"/>
          </p:nvPr>
        </p:nvSpPr>
        <p:spPr>
          <a:xfrm>
            <a:off x="2514600" y="1371601"/>
            <a:ext cx="7848600" cy="4525963"/>
          </a:xfrm>
        </p:spPr>
        <p:txBody>
          <a:bodyPr>
            <a:noAutofit/>
          </a:bodyPr>
          <a:lstStyle/>
          <a:p>
            <a:pPr>
              <a:spcBef>
                <a:spcPts val="0"/>
              </a:spcBef>
            </a:pPr>
            <a:r>
              <a:rPr lang="en-US" sz="2000" dirty="0"/>
              <a:t>Introduction</a:t>
            </a:r>
          </a:p>
          <a:p>
            <a:pPr>
              <a:spcBef>
                <a:spcPts val="0"/>
              </a:spcBef>
            </a:pPr>
            <a:endParaRPr lang="en-US" sz="2000" dirty="0"/>
          </a:p>
          <a:p>
            <a:pPr>
              <a:spcBef>
                <a:spcPts val="0"/>
              </a:spcBef>
            </a:pPr>
            <a:r>
              <a:rPr lang="en-US" sz="2000" dirty="0"/>
              <a:t>Purpose</a:t>
            </a:r>
          </a:p>
          <a:p>
            <a:pPr lvl="1">
              <a:spcBef>
                <a:spcPts val="0"/>
              </a:spcBef>
            </a:pPr>
            <a:r>
              <a:rPr lang="en-US" dirty="0"/>
              <a:t>Overview</a:t>
            </a:r>
          </a:p>
          <a:p>
            <a:pPr lvl="1">
              <a:spcBef>
                <a:spcPts val="0"/>
              </a:spcBef>
            </a:pPr>
            <a:r>
              <a:rPr lang="en-US" dirty="0"/>
              <a:t>Express Statutory Authority</a:t>
            </a:r>
          </a:p>
          <a:p>
            <a:pPr lvl="1">
              <a:spcBef>
                <a:spcPts val="0"/>
              </a:spcBef>
            </a:pPr>
            <a:r>
              <a:rPr lang="en-US" dirty="0"/>
              <a:t>Necessary Expense Doctrine</a:t>
            </a:r>
          </a:p>
          <a:p>
            <a:pPr lvl="1">
              <a:spcBef>
                <a:spcPts val="0"/>
              </a:spcBef>
            </a:pPr>
            <a:r>
              <a:rPr lang="en-US" dirty="0"/>
              <a:t>Investment/Expense Threshold</a:t>
            </a:r>
          </a:p>
          <a:p>
            <a:pPr lvl="1">
              <a:spcBef>
                <a:spcPts val="0"/>
              </a:spcBef>
            </a:pPr>
            <a:r>
              <a:rPr lang="en-US" dirty="0"/>
              <a:t>Systems</a:t>
            </a:r>
          </a:p>
          <a:p>
            <a:pPr lvl="1">
              <a:spcBef>
                <a:spcPts val="0"/>
              </a:spcBef>
            </a:pPr>
            <a:endParaRPr lang="en-US" dirty="0"/>
          </a:p>
          <a:p>
            <a:pPr>
              <a:spcBef>
                <a:spcPts val="0"/>
              </a:spcBef>
            </a:pPr>
            <a:r>
              <a:rPr lang="en-US" sz="2000" dirty="0"/>
              <a:t>Time</a:t>
            </a:r>
          </a:p>
          <a:p>
            <a:pPr lvl="1">
              <a:spcBef>
                <a:spcPts val="0"/>
              </a:spcBef>
            </a:pPr>
            <a:r>
              <a:rPr lang="en-US" dirty="0"/>
              <a:t>The Bona Fide Needs Rule</a:t>
            </a:r>
          </a:p>
          <a:p>
            <a:pPr lvl="1">
              <a:spcBef>
                <a:spcPts val="0"/>
              </a:spcBef>
            </a:pPr>
            <a:r>
              <a:rPr lang="en-US" dirty="0"/>
              <a:t>Key Terms</a:t>
            </a:r>
          </a:p>
          <a:p>
            <a:pPr lvl="1">
              <a:spcBef>
                <a:spcPts val="0"/>
              </a:spcBef>
            </a:pPr>
            <a:r>
              <a:rPr lang="en-US" dirty="0"/>
              <a:t>Determining the Year of the Need</a:t>
            </a:r>
          </a:p>
          <a:p>
            <a:pPr lvl="1">
              <a:spcBef>
                <a:spcPts val="0"/>
              </a:spcBef>
            </a:pPr>
            <a:r>
              <a:rPr lang="en-US" dirty="0"/>
              <a:t>Multi-year Appropriations</a:t>
            </a:r>
          </a:p>
          <a:p>
            <a:pPr lvl="1">
              <a:spcBef>
                <a:spcPts val="0"/>
              </a:spcBef>
            </a:pPr>
            <a:r>
              <a:rPr lang="en-US" dirty="0"/>
              <a:t>Life Cycle of a Fund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40898"/>
            <a:ext cx="8153400" cy="1143000"/>
          </a:xfrm>
        </p:spPr>
        <p:txBody>
          <a:bodyPr>
            <a:normAutofit/>
          </a:bodyPr>
          <a:lstStyle/>
          <a:p>
            <a:r>
              <a:rPr lang="en-US" dirty="0"/>
              <a:t>Purpose</a:t>
            </a:r>
          </a:p>
        </p:txBody>
      </p:sp>
      <p:sp>
        <p:nvSpPr>
          <p:cNvPr id="3" name="Content Placeholder 2"/>
          <p:cNvSpPr>
            <a:spLocks noGrp="1"/>
          </p:cNvSpPr>
          <p:nvPr>
            <p:ph idx="1"/>
          </p:nvPr>
        </p:nvSpPr>
        <p:spPr>
          <a:xfrm>
            <a:off x="2209800" y="2209800"/>
            <a:ext cx="7848600" cy="4191000"/>
          </a:xfrm>
        </p:spPr>
        <p:txBody>
          <a:bodyPr>
            <a:normAutofit fontScale="62500" lnSpcReduction="20000"/>
          </a:bodyPr>
          <a:lstStyle/>
          <a:p>
            <a:endParaRPr lang="en-US" sz="2600" dirty="0"/>
          </a:p>
          <a:p>
            <a:r>
              <a:rPr lang="en-US" sz="3400" dirty="0"/>
              <a:t>Appropriations shall be applied only to the objects for which the appropriations were made except as otherwise provided by law. 31 U.S.C. § 1301(a)</a:t>
            </a:r>
          </a:p>
          <a:p>
            <a:pPr>
              <a:buNone/>
            </a:pPr>
            <a:endParaRPr lang="en-US" sz="3100" dirty="0"/>
          </a:p>
          <a:p>
            <a:r>
              <a:rPr lang="en-US" sz="3400" b="1" dirty="0"/>
              <a:t>How do I know if I have authority?</a:t>
            </a:r>
            <a:r>
              <a:rPr lang="en-US" sz="3400" dirty="0"/>
              <a:t> Look to authorizations, appropriations, and organic legislation.   </a:t>
            </a:r>
          </a:p>
          <a:p>
            <a:pPr lvl="1">
              <a:spcBef>
                <a:spcPts val="600"/>
              </a:spcBef>
              <a:spcAft>
                <a:spcPts val="600"/>
              </a:spcAft>
            </a:pPr>
            <a:r>
              <a:rPr lang="en-US" sz="2900" b="1" dirty="0"/>
              <a:t>Authorization:</a:t>
            </a:r>
            <a:r>
              <a:rPr lang="en-US" sz="2900" dirty="0"/>
              <a:t> the legal basis for </a:t>
            </a:r>
            <a:r>
              <a:rPr lang="en-US" sz="2900" i="1" dirty="0"/>
              <a:t>appropriations</a:t>
            </a:r>
            <a:r>
              <a:rPr lang="en-US" sz="2900" dirty="0"/>
              <a:t> (NDAA).</a:t>
            </a:r>
          </a:p>
          <a:p>
            <a:pPr lvl="1">
              <a:spcBef>
                <a:spcPts val="600"/>
              </a:spcBef>
              <a:spcAft>
                <a:spcPts val="600"/>
              </a:spcAft>
            </a:pPr>
            <a:r>
              <a:rPr lang="en-US" sz="2900" b="1" dirty="0"/>
              <a:t>Appropriation: </a:t>
            </a:r>
            <a:r>
              <a:rPr lang="en-US" sz="2900" dirty="0"/>
              <a:t>establishes budget authority by authorizing agencies to incur obligations (DODAA).  </a:t>
            </a:r>
          </a:p>
          <a:p>
            <a:pPr lvl="1">
              <a:buNone/>
            </a:pPr>
            <a:endParaRPr lang="en-US" sz="3100" dirty="0"/>
          </a:p>
          <a:p>
            <a:r>
              <a:rPr lang="en-US" sz="3400" b="1" dirty="0"/>
              <a:t>Funds </a:t>
            </a:r>
            <a:r>
              <a:rPr lang="en-US" sz="3400" dirty="0"/>
              <a:t>– The “pots” of money created by the appropriation. Each fund is different with respect to purpose, time, and amount.</a:t>
            </a:r>
          </a:p>
          <a:p>
            <a:endParaRPr lang="en-US" sz="2000" dirty="0"/>
          </a:p>
          <a:p>
            <a:endParaRPr lang="en-US" sz="20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Fiscal Law for Judge Advocates at the Operational Level&amp;quot;&quot;/&gt;&lt;property id=&quot;20307&quot; value=&quot;403&quot;/&gt;&lt;/object&gt;&lt;object type=&quot;3&quot; unique_id=&quot;10456&quot;&gt;&lt;property id=&quot;20148&quot; value=&quot;5&quot;/&gt;&lt;property id=&quot;20300&quot; value=&quot;Slide 2 - &amp;quot;Agenda&amp;quot;&quot;/&gt;&lt;property id=&quot;20307&quot; value=&quot;404&quot;/&gt;&lt;/object&gt;&lt;object type=&quot;3&quot; unique_id=&quot;10457&quot;&gt;&lt;property id=&quot;20148&quot; value=&quot;5&quot;/&gt;&lt;property id=&quot;20300&quot; value=&quot;Slide 6 - &amp;quot;Fiscal Controls&amp;quot;&quot;/&gt;&lt;property id=&quot;20307&quot; value=&quot;405&quot;/&gt;&lt;/object&gt;&lt;object type=&quot;3&quot; unique_id=&quot;10460&quot;&gt;&lt;property id=&quot;20148&quot; value=&quot;5&quot;/&gt;&lt;property id=&quot;20300&quot; value=&quot;Slide 27 - &amp;quot;Key Terms&amp;quot;&quot;/&gt;&lt;property id=&quot;20307&quot; value=&quot;408&quot;/&gt;&lt;/object&gt;&lt;object type=&quot;3&quot; unique_id=&quot;10462&quot;&gt;&lt;property id=&quot;20148&quot; value=&quot;5&quot;/&gt;&lt;property id=&quot;20300&quot; value=&quot;Slide 8 - &amp;quot;Purpose&amp;quot;&quot;/&gt;&lt;property id=&quot;20307&quot; value=&quot;410&quot;/&gt;&lt;/object&gt;&lt;object type=&quot;3&quot; unique_id=&quot;10464&quot;&gt;&lt;property id=&quot;20148&quot; value=&quot;5&quot;/&gt;&lt;property id=&quot;20300&quot; value=&quot;Slide 16 - &amp;quot;Operations and Maintenance&amp;quot;&quot;/&gt;&lt;property id=&quot;20307&quot; value=&quot;412&quot;/&gt;&lt;/object&gt;&lt;object type=&quot;3&quot; unique_id=&quot;10465&quot;&gt;&lt;property id=&quot;20148&quot; value=&quot;5&quot;/&gt;&lt;property id=&quot;20300&quot; value=&quot;Slide 18 - &amp;quot;Military Personnel&amp;quot;&quot;/&gt;&lt;property id=&quot;20307&quot; value=&quot;413&quot;/&gt;&lt;/object&gt;&lt;object type=&quot;3&quot; unique_id=&quot;10466&quot;&gt;&lt;property id=&quot;20148&quot; value=&quot;5&quot;/&gt;&lt;property id=&quot;20300&quot; value=&quot;Slide 17 - &amp;quot;Procurement&amp;quot;&quot;/&gt;&lt;property id=&quot;20307&quot; value=&quot;414&quot;/&gt;&lt;/object&gt;&lt;object type=&quot;3&quot; unique_id=&quot;10467&quot;&gt;&lt;property id=&quot;20148&quot; value=&quot;5&quot;/&gt;&lt;property id=&quot;20300&quot; value=&quot;Slide 19 - &amp;quot;RDT&amp;amp;E&amp;quot;&quot;/&gt;&lt;property id=&quot;20307&quot; value=&quot;415&quot;/&gt;&lt;/object&gt;&lt;object type=&quot;3&quot; unique_id=&quot;10472&quot;&gt;&lt;property id=&quot;20148&quot; value=&quot;5&quot;/&gt;&lt;property id=&quot;20300&quot; value=&quot;Slide 21 - &amp;quot; Investment/Expense Threshold&amp;quot;&quot;/&gt;&lt;property id=&quot;20307&quot; value=&quot;420&quot;/&gt;&lt;/object&gt;&lt;object type=&quot;3&quot; unique_id=&quot;10473&quot;&gt;&lt;property id=&quot;20148&quot; value=&quot;5&quot;/&gt;&lt;property id=&quot;20300&quot; value=&quot;Slide 22 - &amp;quot;Systems&amp;quot;&quot;/&gt;&lt;property id=&quot;20307&quot; value=&quot;421&quot;/&gt;&lt;/object&gt;&lt;object type=&quot;3&quot; unique_id=&quot;10475&quot;&gt;&lt;property id=&quot;20148&quot; value=&quot;5&quot;/&gt;&lt;property id=&quot;20300&quot; value=&quot;Slide 24 - &amp;quot;The Bona Fide Needs Rule&amp;quot;&quot;/&gt;&lt;property id=&quot;20307&quot; value=&quot;423&quot;/&gt;&lt;/object&gt;&lt;object type=&quot;3&quot; unique_id=&quot;10476&quot;&gt;&lt;property id=&quot;20148&quot; value=&quot;5&quot;/&gt;&lt;property id=&quot;20300&quot; value=&quot;Slide 28 - &amp;quot;The Bona Fide Needs Analysis&amp;quot;&quot;/&gt;&lt;property id=&quot;20307&quot; value=&quot;424&quot;/&gt;&lt;/object&gt;&lt;object type=&quot;3&quot; unique_id=&quot;10477&quot;&gt;&lt;property id=&quot;20148&quot; value=&quot;5&quot;/&gt;&lt;property id=&quot;20300&quot; value=&quot;Slide 29 - &amp;quot;The BFN of a Supply&amp;quot;&quot;/&gt;&lt;property id=&quot;20307&quot; value=&quot;425&quot;/&gt;&lt;/object&gt;&lt;object type=&quot;3&quot; unique_id=&quot;10478&quot;&gt;&lt;property id=&quot;20148&quot; value=&quot;5&quot;/&gt;&lt;property id=&quot;20300&quot; value=&quot;Slide 30 - &amp;quot;Delivery Lead-Time Exception&amp;quot;&quot;/&gt;&lt;property id=&quot;20307&quot; value=&quot;426&quot;/&gt;&lt;/object&gt;&lt;object type=&quot;3&quot; unique_id=&quot;10479&quot;&gt;&lt;property id=&quot;20148&quot; value=&quot;5&quot;/&gt;&lt;property id=&quot;20300&quot; value=&quot;Slide 31 - &amp;quot;Production Lead-Time Exception&amp;quot;&quot;/&gt;&lt;property id=&quot;20307&quot; value=&quot;427&quot;/&gt;&lt;/object&gt;&lt;object type=&quot;3&quot; unique_id=&quot;10480&quot;&gt;&lt;property id=&quot;20148&quot; value=&quot;5&quot;/&gt;&lt;property id=&quot;20300&quot; value=&quot;Slide 32 - &amp;quot;Stock-Level Exception &amp;quot;&quot;/&gt;&lt;property id=&quot;20307&quot; value=&quot;428&quot;/&gt;&lt;/object&gt;&lt;object type=&quot;3&quot; unique_id=&quot;10481&quot;&gt;&lt;property id=&quot;20148&quot; value=&quot;5&quot;/&gt;&lt;property id=&quot;20300&quot; value=&quot;Slide 33 - &amp;quot;The BFN of a Service&amp;quot;&quot;/&gt;&lt;property id=&quot;20307&quot; value=&quot;429&quot;/&gt;&lt;/object&gt;&lt;object type=&quot;3&quot; unique_id=&quot;10482&quot;&gt;&lt;property id=&quot;20148&quot; value=&quot;5&quot;/&gt;&lt;property id=&quot;20300&quot; value=&quot;Slide 34 - &amp;quot;Non-Severable Service Contracts&amp;quot;&quot;/&gt;&lt;property id=&quot;20307&quot; value=&quot;430&quot;/&gt;&lt;/object&gt;&lt;object type=&quot;3&quot; unique_id=&quot;10483&quot;&gt;&lt;property id=&quot;20148&quot; value=&quot;5&quot;/&gt;&lt;property id=&quot;20300&quot; value=&quot;Slide 35 - &amp;quot;Severable Service Contracts&amp;quot;&quot;/&gt;&lt;property id=&quot;20307&quot; value=&quot;431&quot;/&gt;&lt;/object&gt;&lt;object type=&quot;3&quot; unique_id=&quot;10484&quot;&gt;&lt;property id=&quot;20148&quot; value=&quot;5&quot;/&gt;&lt;property id=&quot;20300&quot; value=&quot;Slide 36 - &amp;quot;10 U.S.C. § 2410a &amp;quot;&quot;/&gt;&lt;property id=&quot;20307&quot; value=&quot;432&quot;/&gt;&lt;/object&gt;&lt;object type=&quot;3&quot; unique_id=&quot;10485&quot;&gt;&lt;property id=&quot;20148&quot; value=&quot;5&quot;/&gt;&lt;property id=&quot;20300&quot; value=&quot;Slide 37 - &amp;quot;The BFN of Construction&amp;quot;&quot;/&gt;&lt;property id=&quot;20307&quot; value=&quot;433&quot;/&gt;&lt;/object&gt;&lt;object type=&quot;3&quot; unique_id=&quot;10486&quot;&gt;&lt;property id=&quot;20148&quot; value=&quot;5&quot;/&gt;&lt;property id=&quot;20300&quot; value=&quot;Slide 38 - &amp;quot;The BFN of Construction&amp;quot;&quot;/&gt;&lt;property id=&quot;20307&quot; value=&quot;434&quot;/&gt;&lt;/object&gt;&lt;object type=&quot;3&quot; unique_id=&quot;10492&quot;&gt;&lt;property id=&quot;20148&quot; value=&quot;5&quot;/&gt;&lt;property id=&quot;20300&quot; value=&quot;Slide 26 - &amp;quot;Life Cycle of a Fund&amp;quot;&quot;/&gt;&lt;property id=&quot;20307&quot; value=&quot;440&quot;/&gt;&lt;/object&gt;&lt;object type=&quot;3&quot; unique_id=&quot;10493&quot;&gt;&lt;property id=&quot;20148&quot; value=&quot;5&quot;/&gt;&lt;property id=&quot;20300&quot; value=&quot;Slide 40 - &amp;quot;Questions?&amp;quot;&quot;/&gt;&lt;property id=&quot;20307&quot; value=&quot;441&quot;/&gt;&lt;/object&gt;&lt;object type=&quot;3&quot; unique_id=&quot;10494&quot;&gt;&lt;property id=&quot;20148&quot; value=&quot;5&quot;/&gt;&lt;property id=&quot;20300&quot; value=&quot;Slide 3 - &amp;quot;Introduction&amp;quot;&quot;/&gt;&lt;property id=&quot;20307&quot; value=&quot;442&quot;/&gt;&lt;/object&gt;&lt;object type=&quot;3&quot; unique_id=&quot;10495&quot;&gt;&lt;property id=&quot;20148&quot; value=&quot;5&quot;/&gt;&lt;property id=&quot;20300&quot; value=&quot;Slide 5 - &amp;quot;Fiscal Framework&amp;quot;&quot;/&gt;&lt;property id=&quot;20307&quot; value=&quot;443&quot;/&gt;&lt;/object&gt;&lt;object type=&quot;3&quot; unique_id=&quot;10496&quot;&gt;&lt;property id=&quot;20148&quot; value=&quot;5&quot;/&gt;&lt;property id=&quot;20300&quot; value=&quot;Slide 7 - &amp;quot;Agenda&amp;quot;&quot;/&gt;&lt;property id=&quot;20307&quot; value=&quot;460&quot;/&gt;&lt;/object&gt;&lt;object type=&quot;3&quot; unique_id=&quot;10497&quot;&gt;&lt;property id=&quot;20148&quot; value=&quot;5&quot;/&gt;&lt;property id=&quot;20300&quot; value=&quot;Slide 9 - &amp;quot;Purpose&amp;quot;&quot;/&gt;&lt;property id=&quot;20307&quot; value=&quot;449&quot;/&gt;&lt;/object&gt;&lt;object type=&quot;3&quot; unique_id=&quot;10498&quot;&gt;&lt;property id=&quot;20148&quot; value=&quot;5&quot;/&gt;&lt;property id=&quot;20300&quot; value=&quot;Slide 10 - &amp;quot;Express Statutory Purpose&amp;quot;&quot;/&gt;&lt;property id=&quot;20307&quot; value=&quot;450&quot;/&gt;&lt;/object&gt;&lt;object type=&quot;3&quot; unique_id=&quot;10499&quot;&gt;&lt;property id=&quot;20148&quot; value=&quot;5&quot;/&gt;&lt;property id=&quot;20300&quot; value=&quot;Slide 11 - &amp;quot;General Statutory Purpose&amp;quot;&quot;/&gt;&lt;property id=&quot;20307&quot; value=&quot;451&quot;/&gt;&lt;/object&gt;&lt;object type=&quot;3&quot; unique_id=&quot;10500&quot;&gt;&lt;property id=&quot;20148&quot; value=&quot;5&quot;/&gt;&lt;property id=&quot;20300&quot; value=&quot;Slide 12 - &amp;quot;#1 - Necessary and Incident&amp;quot;&quot;/&gt;&lt;property id=&quot;20307&quot; value=&quot;452&quot;/&gt;&lt;/object&gt;&lt;object type=&quot;3&quot; unique_id=&quot;10501&quot;&gt;&lt;property id=&quot;20148&quot; value=&quot;5&quot;/&gt;&lt;property id=&quot;20300&quot; value=&quot;Slide 13 - &amp;quot;#2 – Not Prohibited By Law&amp;quot;&quot;/&gt;&lt;property id=&quot;20307&quot; value=&quot;453&quot;/&gt;&lt;/object&gt;&lt;object type=&quot;3&quot; unique_id=&quot;10502&quot;&gt;&lt;property id=&quot;20148&quot; value=&quot;5&quot;/&gt;&lt;property id=&quot;20300&quot; value=&quot;Slide 14 - &amp;quot;#3 – Not Provided For Otherwise&amp;quot;&quot;/&gt;&lt;property id=&quot;20307&quot; value=&quot;454&quot;/&gt;&lt;/object&gt;&lt;object type=&quot;3&quot; unique_id=&quot;10503&quot;&gt;&lt;property id=&quot;20148&quot; value=&quot;5&quot;/&gt;&lt;property id=&quot;20300&quot; value=&quot;Slide 15 - &amp;quot;Major DoD Appropriations&amp;quot;&quot;/&gt;&lt;property id=&quot;20307&quot; value=&quot;455&quot;/&gt;&lt;/object&gt;&lt;object type=&quot;3&quot; unique_id=&quot;10504&quot;&gt;&lt;property id=&quot;20148&quot; value=&quot;5&quot;/&gt;&lt;property id=&quot;20300&quot; value=&quot;Slide 23 - &amp;quot;Agenda&amp;quot;&quot;/&gt;&lt;property id=&quot;20307&quot; value=&quot;461&quot;/&gt;&lt;/object&gt;&lt;object type=&quot;3&quot; unique_id=&quot;10505&quot;&gt;&lt;property id=&quot;20148&quot; value=&quot;5&quot;/&gt;&lt;property id=&quot;20300&quot; value=&quot;Slide 25 - &amp;quot;Key Terms&amp;quot;&quot;/&gt;&lt;property id=&quot;20307&quot; value=&quot;444&quot;/&gt;&lt;/object&gt;&lt;object type=&quot;3&quot; unique_id=&quot;10506&quot;&gt;&lt;property id=&quot;20148&quot; value=&quot;5&quot;/&gt;&lt;property id=&quot;20300&quot; value=&quot;Slide 39 - &amp;quot;The BFN of Training&amp;quot;&quot;/&gt;&lt;property id=&quot;20307&quot; value=&quot;462&quot;/&gt;&lt;/object&gt;&lt;object type=&quot;3&quot; unique_id=&quot;10507&quot;&gt;&lt;property id=&quot;20148&quot; value=&quot;5&quot;/&gt;&lt;property id=&quot;20300&quot; value=&quot;Slide 41 - &amp;quot;Questions?&amp;quot;&quot;/&gt;&lt;property id=&quot;20307&quot; value=&quot;459&quot;/&gt;&lt;/object&gt;&lt;object type=&quot;3&quot; unique_id=&quot;10550&quot;&gt;&lt;property id=&quot;20148&quot; value=&quot;5&quot;/&gt;&lt;property id=&quot;20300&quot; value=&quot;Slide 4 - &amp;quot;n&amp;quot;&quot;/&gt;&lt;property id=&quot;20307&quot; value=&quot;463&quot;/&gt;&lt;/object&gt;&lt;object type=&quot;3&quot; unique_id=&quot;15871&quot;&gt;&lt;property id=&quot;20148&quot; value=&quot;5&quot;/&gt;&lt;property id=&quot;20300&quot; value=&quot;Slide 20 - &amp;quot;MILITARY CONSTRUCTION &amp;quot;&quot;/&gt;&lt;property id=&quot;20307&quot; value=&quot;464&quot;/&gt;&lt;/object&gt;&lt;/object&gt;&lt;/object&gt;&lt;/database&gt;"/>
  <p:tag name="SECTOMILLISECCONVERTED" val="1"/>
</p:tagLst>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3399"/>
            </a:solidFill>
            <a:effectLst/>
            <a:latin typeface="Arial Unicode MS"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3399"/>
            </a:solidFill>
            <a:effectLst/>
            <a:latin typeface="Arial Unicode MS" pitchFamily="34" charset="-128"/>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Banded">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4.xml><?xml version="1.0" encoding="utf-8"?>
<ct:contentTypeSchema xmlns:ct="http://schemas.microsoft.com/office/2006/metadata/contentType" xmlns:ma="http://schemas.microsoft.com/office/2006/metadata/properties/metaAttributes" ct:_="" ma:_="" ma:contentTypeName="PowerPoint" ma:contentTypeID="0x0101004F2E9520BE5AE646A5362C66FFFE762E" ma:contentTypeVersion="4" ma:contentTypeDescription="Create a new PowerPoint." ma:contentTypeScope="" ma:versionID="e4c8f51bcfe4c1fb5367063b91a1ddf8">
  <xsd:schema xmlns:xsd="http://www.w3.org/2001/XMLSchema" xmlns:p="http://schemas.microsoft.com/office/2006/metadata/properties" targetNamespace="http://schemas.microsoft.com/office/2006/metadata/properties" ma:root="true" ma:fieldsID="95b40839154e59fb1127ad52494360b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3418E684-A5EC-4227-8FAD-96E4031FB628}">
  <ds:schemaRefs>
    <ds:schemaRef ds:uri="http://schemas.microsoft.com/office/2006/metadata/longProperties"/>
  </ds:schemaRefs>
</ds:datastoreItem>
</file>

<file path=customXml/itemProps2.xml><?xml version="1.0" encoding="utf-8"?>
<ds:datastoreItem xmlns:ds="http://schemas.openxmlformats.org/officeDocument/2006/customXml" ds:itemID="{FE7C8266-5882-478C-B16B-8DDED431C55D}">
  <ds:schemaRefs>
    <ds:schemaRef ds:uri="http://schemas.microsoft.com/sharepoint/v3/contenttype/forms"/>
  </ds:schemaRefs>
</ds:datastoreItem>
</file>

<file path=customXml/itemProps3.xml><?xml version="1.0" encoding="utf-8"?>
<ds:datastoreItem xmlns:ds="http://schemas.openxmlformats.org/officeDocument/2006/customXml" ds:itemID="{B1523E3E-C221-4052-8BD5-067E83C855C1}">
  <ds:schemaRef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www.w3.org/XML/1998/namespace"/>
    <ds:schemaRef ds:uri="http://purl.org/dc/dcmitype/"/>
  </ds:schemaRefs>
</ds:datastoreItem>
</file>

<file path=customXml/itemProps4.xml><?xml version="1.0" encoding="utf-8"?>
<ds:datastoreItem xmlns:ds="http://schemas.openxmlformats.org/officeDocument/2006/customXml" ds:itemID="{983AB946-B544-49C0-919B-35C80E0E8D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Globe</Template>
  <TotalTime>13755</TotalTime>
  <Words>8154</Words>
  <Application>Microsoft Office PowerPoint</Application>
  <PresentationFormat>Widescreen</PresentationFormat>
  <Paragraphs>779</Paragraphs>
  <Slides>42</Slides>
  <Notes>42</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42</vt:i4>
      </vt:variant>
    </vt:vector>
  </HeadingPairs>
  <TitlesOfParts>
    <vt:vector size="54" baseType="lpstr">
      <vt:lpstr>Arial</vt:lpstr>
      <vt:lpstr>Arial Unicode MS</vt:lpstr>
      <vt:lpstr>Ayuthaya</vt:lpstr>
      <vt:lpstr>Calibri</vt:lpstr>
      <vt:lpstr>Corbel</vt:lpstr>
      <vt:lpstr>Franklin Gothic Book</vt:lpstr>
      <vt:lpstr>Georgia</vt:lpstr>
      <vt:lpstr>Times New Roman</vt:lpstr>
      <vt:lpstr>Wingdings</vt:lpstr>
      <vt:lpstr>1_Default Design</vt:lpstr>
      <vt:lpstr>Custom Design</vt:lpstr>
      <vt:lpstr>Banded</vt:lpstr>
      <vt:lpstr>Army STANDARD TRAINING PACKAGE </vt:lpstr>
      <vt:lpstr>Fiscal Law 101: Purpose and Time</vt:lpstr>
      <vt:lpstr>Agenda</vt:lpstr>
      <vt:lpstr>Introduction</vt:lpstr>
      <vt:lpstr>n</vt:lpstr>
      <vt:lpstr>Fiscal Framework</vt:lpstr>
      <vt:lpstr>Fiscal Controls</vt:lpstr>
      <vt:lpstr>Agenda</vt:lpstr>
      <vt:lpstr>Purpose</vt:lpstr>
      <vt:lpstr>Purpose</vt:lpstr>
      <vt:lpstr>Express Statutory Purpose</vt:lpstr>
      <vt:lpstr>General Statutory Purpose</vt:lpstr>
      <vt:lpstr>#1 - Necessary and Incident</vt:lpstr>
      <vt:lpstr>#2 – Not Prohibited By Law</vt:lpstr>
      <vt:lpstr>#3 – Not Provided For Otherwise</vt:lpstr>
      <vt:lpstr>Major DoD Appropriations</vt:lpstr>
      <vt:lpstr>Operations and Maintenance</vt:lpstr>
      <vt:lpstr>Procurement</vt:lpstr>
      <vt:lpstr>Military Personnel</vt:lpstr>
      <vt:lpstr>RDT&amp;E</vt:lpstr>
      <vt:lpstr>MILITARY CONSTRUCTION </vt:lpstr>
      <vt:lpstr> Investment/Expense Threshold</vt:lpstr>
      <vt:lpstr>Systems</vt:lpstr>
      <vt:lpstr>Time</vt:lpstr>
      <vt:lpstr>The Bona Fide Needs Rule</vt:lpstr>
      <vt:lpstr>Key Terms</vt:lpstr>
      <vt:lpstr>Life Cycle of a Fund</vt:lpstr>
      <vt:lpstr>Key Terms</vt:lpstr>
      <vt:lpstr>The Bona Fide Needs Analysis</vt:lpstr>
      <vt:lpstr>The BFN of a Supply</vt:lpstr>
      <vt:lpstr>Delivery Lead-Time Exception</vt:lpstr>
      <vt:lpstr>Production Lead-Time Exception</vt:lpstr>
      <vt:lpstr>Stock-Level Exception </vt:lpstr>
      <vt:lpstr>The BFN of a Service</vt:lpstr>
      <vt:lpstr>Non-Severable Service Contracts</vt:lpstr>
      <vt:lpstr>Severable Service Contracts</vt:lpstr>
      <vt:lpstr>10 U.S.C. § 3133 </vt:lpstr>
      <vt:lpstr>The BFN of Construction</vt:lpstr>
      <vt:lpstr>The BFN of Construction</vt:lpstr>
      <vt:lpstr>The BFN of Training</vt:lpstr>
      <vt:lpstr>Questions?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Beverly Veit</dc:creator>
  <cp:lastModifiedBy>Humberto</cp:lastModifiedBy>
  <cp:revision>888</cp:revision>
  <dcterms:created xsi:type="dcterms:W3CDTF">2003-03-25T02:45:24Z</dcterms:created>
  <dcterms:modified xsi:type="dcterms:W3CDTF">2024-10-24T18:49:19Z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Gonzalez, Humberto J CTR US USA</vt:lpwstr>
  </property>
  <property fmtid="{D5CDD505-2E9C-101B-9397-08002B2CF9AE}" pid="3" name="xd_Signature">
    <vt:lpwstr/>
  </property>
  <property fmtid="{D5CDD505-2E9C-101B-9397-08002B2CF9AE}" pid="4" name="TemplateUrl">
    <vt:lpwstr/>
  </property>
  <property fmtid="{D5CDD505-2E9C-101B-9397-08002B2CF9AE}" pid="5" name="display_urn:schemas-microsoft-com:office:office#Author">
    <vt:lpwstr>Gonzalez, Humberto J CTR US USA</vt:lpwstr>
  </property>
  <property fmtid="{D5CDD505-2E9C-101B-9397-08002B2CF9AE}" pid="6" name="xd_ProgID">
    <vt:lpwstr/>
  </property>
  <property fmtid="{D5CDD505-2E9C-101B-9397-08002B2CF9AE}" pid="7" name="ContentTypeId">
    <vt:lpwstr>0x01010015E5C86646EFF347AADD3134BA81A9CE</vt:lpwstr>
  </property>
</Properties>
</file>